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2.xml" ContentType="application/vnd.openxmlformats-officedocument.themeOverride+xml"/>
  <Override PartName="/ppt/notesSlides/notesSlide8.xml" ContentType="application/vnd.openxmlformats-officedocument.presentationml.notesSlide+xml"/>
  <Override PartName="/ppt/theme/themeOverride3.xml" ContentType="application/vnd.openxmlformats-officedocument.themeOverride+xml"/>
  <Override PartName="/ppt/notesSlides/notesSlide9.xml" ContentType="application/vnd.openxmlformats-officedocument.presentationml.notesSlide+xml"/>
  <Override PartName="/ppt/theme/themeOverride4.xml" ContentType="application/vnd.openxmlformats-officedocument.themeOverride+xml"/>
  <Override PartName="/ppt/notesSlides/notesSlide10.xml" ContentType="application/vnd.openxmlformats-officedocument.presentationml.notesSlide+xml"/>
  <Override PartName="/ppt/theme/themeOverride5.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heme/themeOverride6.xml" ContentType="application/vnd.openxmlformats-officedocument.themeOverride+xml"/>
  <Override PartName="/ppt/notesSlides/notesSlide14.xml" ContentType="application/vnd.openxmlformats-officedocument.presentationml.notesSlide+xml"/>
  <Override PartName="/ppt/theme/themeOverride7.xml" ContentType="application/vnd.openxmlformats-officedocument.themeOverride+xml"/>
  <Override PartName="/ppt/notesSlides/notesSlide15.xml" ContentType="application/vnd.openxmlformats-officedocument.presentationml.notesSlide+xml"/>
  <Override PartName="/ppt/theme/themeOverride8.xml" ContentType="application/vnd.openxmlformats-officedocument.themeOverride+xml"/>
  <Override PartName="/ppt/notesSlides/notesSlide16.xml" ContentType="application/vnd.openxmlformats-officedocument.presentationml.notesSlide+xml"/>
  <Override PartName="/ppt/theme/themeOverride9.xml" ContentType="application/vnd.openxmlformats-officedocument.themeOverride+xml"/>
  <Override PartName="/ppt/notesSlides/notesSlide17.xml" ContentType="application/vnd.openxmlformats-officedocument.presentationml.notesSlide+xml"/>
  <Override PartName="/ppt/theme/themeOverride10.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82" r:id="rId15"/>
    <p:sldId id="271" r:id="rId16"/>
    <p:sldId id="272" r:id="rId17"/>
    <p:sldId id="273" r:id="rId18"/>
    <p:sldId id="274" r:id="rId19"/>
    <p:sldId id="275" r:id="rId20"/>
    <p:sldId id="276" r:id="rId21"/>
    <p:sldId id="277" r:id="rId22"/>
    <p:sldId id="278" r:id="rId23"/>
    <p:sldId id="281" r:id="rId24"/>
    <p:sldId id="279"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9" autoAdjust="0"/>
    <p:restoredTop sz="86323" autoAdjust="0"/>
  </p:normalViewPr>
  <p:slideViewPr>
    <p:cSldViewPr snapToGrid="0" snapToObjects="1">
      <p:cViewPr varScale="1">
        <p:scale>
          <a:sx n="62" d="100"/>
          <a:sy n="62" d="100"/>
        </p:scale>
        <p:origin x="96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C9EB348-6F50-3B47-A052-965CDB7B328A}" type="datetimeFigureOut">
              <a:rPr lang="en-US" smtClean="0"/>
              <a:t>5/24/2017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A08DD1-7888-A443-9C75-FCE6E5837CBC}" type="slidenum">
              <a:rPr lang="en-US" smtClean="0"/>
              <a:t>‹#›</a:t>
            </a:fld>
            <a:endParaRPr lang="en-US"/>
          </a:p>
        </p:txBody>
      </p:sp>
    </p:spTree>
    <p:extLst>
      <p:ext uri="{BB962C8B-B14F-4D97-AF65-F5344CB8AC3E}">
        <p14:creationId xmlns:p14="http://schemas.microsoft.com/office/powerpoint/2010/main" val="5783293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4D9B99-3A34-724E-8917-BB1C2D5A0A1B}" type="datetimeFigureOut">
              <a:rPr lang="en-US" smtClean="0"/>
              <a:t>5/24/2017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431FDF-3055-5F4C-A08B-525F67FB616F}" type="slidenum">
              <a:rPr lang="en-US" smtClean="0"/>
              <a:t>‹#›</a:t>
            </a:fld>
            <a:endParaRPr lang="en-US"/>
          </a:p>
        </p:txBody>
      </p:sp>
    </p:spTree>
    <p:extLst>
      <p:ext uri="{BB962C8B-B14F-4D97-AF65-F5344CB8AC3E}">
        <p14:creationId xmlns:p14="http://schemas.microsoft.com/office/powerpoint/2010/main" val="29699204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hemeOverride" Target="../theme/themeOverride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hemeOverride" Target="../theme/themeOverride5.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themeOverride" Target="../theme/themeOverride6.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notesMaster" Target="../notesMasters/notesMaster1.xml"/><Relationship Id="rId1" Type="http://schemas.openxmlformats.org/officeDocument/2006/relationships/themeOverride" Target="../theme/themeOverride7.xml"/></Relationships>
</file>

<file path=ppt/notesSlides/_rels/notesSlide15.xml.rels><?xml version="1.0" encoding="UTF-8" standalone="yes"?>
<Relationships xmlns="http://schemas.openxmlformats.org/package/2006/relationships"><Relationship Id="rId3" Type="http://schemas.openxmlformats.org/officeDocument/2006/relationships/slide" Target="../slides/slide19.xml"/><Relationship Id="rId2" Type="http://schemas.openxmlformats.org/officeDocument/2006/relationships/notesMaster" Target="../notesMasters/notesMaster1.xml"/><Relationship Id="rId1" Type="http://schemas.openxmlformats.org/officeDocument/2006/relationships/themeOverride" Target="../theme/themeOverride8.xml"/></Relationships>
</file>

<file path=ppt/notesSlides/_rels/notesSlide16.xml.rels><?xml version="1.0" encoding="UTF-8" standalone="yes"?>
<Relationships xmlns="http://schemas.openxmlformats.org/package/2006/relationships"><Relationship Id="rId3" Type="http://schemas.openxmlformats.org/officeDocument/2006/relationships/slide" Target="../slides/slide20.xml"/><Relationship Id="rId2" Type="http://schemas.openxmlformats.org/officeDocument/2006/relationships/notesMaster" Target="../notesMasters/notesMaster1.xml"/><Relationship Id="rId1" Type="http://schemas.openxmlformats.org/officeDocument/2006/relationships/themeOverride" Target="../theme/themeOverride9.xml"/></Relationships>
</file>

<file path=ppt/notesSlides/_rels/notesSlide17.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notesMaster" Target="../notesMasters/notesMaster1.xml"/><Relationship Id="rId1" Type="http://schemas.openxmlformats.org/officeDocument/2006/relationships/themeOverride" Target="../theme/themeOverride10.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hemeOverride" Target="../theme/themeOverride2.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hemeOverride" Target="../theme/themeOverride3.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hemeOverride" Target="../theme/themeOverride4.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4098"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2D497406-AD64-463C-8635-340A420E5222}" type="slidenum">
              <a:rPr lang="en-GB" altLang="en-US"/>
              <a:pPr algn="r" eaLnBrk="1" hangingPunct="1">
                <a:spcBef>
                  <a:spcPct val="0"/>
                </a:spcBef>
              </a:pPr>
              <a:t>2</a:t>
            </a:fld>
            <a:endParaRPr lang="en-GB" altLang="en-US"/>
          </a:p>
        </p:txBody>
      </p:sp>
      <p:sp>
        <p:nvSpPr>
          <p:cNvPr id="4099" name="Rectangle 2"/>
          <p:cNvSpPr>
            <a:spLocks noGrp="1" noRot="1" noChangeAspect="1" noChangeArrowheads="1" noTextEdit="1"/>
          </p:cNvSpPr>
          <p:nvPr>
            <p:ph type="sldImg"/>
          </p:nvPr>
        </p:nvSpPr>
        <p:spPr/>
      </p:sp>
      <p:sp>
        <p:nvSpPr>
          <p:cNvPr id="4100" name="Rectangle 3"/>
          <p:cNvSpPr>
            <a:spLocks noGrp="1" noChangeArrowheads="1"/>
          </p:cNvSpPr>
          <p:nvPr>
            <p:ph type="body" idx="1"/>
          </p:nvPr>
        </p:nvSpPr>
        <p:spPr>
          <a:noFill/>
        </p:spPr>
        <p:txBody>
          <a:bodyPr anchor="t"/>
          <a:lstStyle/>
          <a:p>
            <a:pPr eaLnBrk="1" hangingPunct="1">
              <a:buFontTx/>
              <a:buChar char="•"/>
            </a:pPr>
            <a:r>
              <a:rPr lang="en-GB" altLang="en-US" dirty="0"/>
              <a:t>Mention that this is awareness raising only</a:t>
            </a:r>
            <a:endParaRPr lang="en-US" altLang="en-US" dirty="0"/>
          </a:p>
        </p:txBody>
      </p:sp>
    </p:spTree>
    <p:extLst>
      <p:ext uri="{BB962C8B-B14F-4D97-AF65-F5344CB8AC3E}">
        <p14:creationId xmlns:p14="http://schemas.microsoft.com/office/powerpoint/2010/main" val="89829861"/>
      </p:ext>
    </p:extLst>
  </p:cSld>
  <p:clrMapOvr>
    <a:overrideClrMapping bg1="lt1" tx1="dk1" bg2="lt2" tx2="dk2" accent1="accent1" accent2="accent2" accent3="accent3" accent4="accent4" accent5="accent5" accent6="accent6" hlink="hlink" folHlink="folHlink"/>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24578"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CD4AEEBF-8612-48B8-AE76-8F5EED5FC792}" type="slidenum">
              <a:rPr lang="en-GB" altLang="en-US"/>
              <a:pPr algn="r" eaLnBrk="1" hangingPunct="1">
                <a:spcBef>
                  <a:spcPct val="0"/>
                </a:spcBef>
              </a:pPr>
              <a:t>12</a:t>
            </a:fld>
            <a:endParaRPr lang="en-GB" altLang="en-US"/>
          </a:p>
        </p:txBody>
      </p:sp>
      <p:sp>
        <p:nvSpPr>
          <p:cNvPr id="24579" name="Rectangle 2"/>
          <p:cNvSpPr>
            <a:spLocks noGrp="1" noRot="1" noChangeAspect="1" noChangeArrowheads="1" noTextEdit="1"/>
          </p:cNvSpPr>
          <p:nvPr>
            <p:ph type="sldImg"/>
          </p:nvPr>
        </p:nvSpPr>
        <p:spPr/>
      </p:sp>
      <p:sp>
        <p:nvSpPr>
          <p:cNvPr id="24580" name="Rectangle 3"/>
          <p:cNvSpPr>
            <a:spLocks noGrp="1" noChangeArrowheads="1"/>
          </p:cNvSpPr>
          <p:nvPr>
            <p:ph type="body" idx="1"/>
          </p:nvPr>
        </p:nvSpPr>
        <p:spPr>
          <a:noFill/>
        </p:spPr>
        <p:txBody>
          <a:bodyPr anchor="t"/>
          <a:lstStyle/>
          <a:p>
            <a:pPr eaLnBrk="1" hangingPunct="1">
              <a:buFontTx/>
              <a:buChar char="•"/>
            </a:pPr>
            <a:r>
              <a:rPr lang="en-GB" altLang="en-US"/>
              <a:t>You have 5 seconds from when I say ‘go’ to write ‘Joanna’ in Arabic – how did it feel?</a:t>
            </a:r>
          </a:p>
          <a:p>
            <a:pPr eaLnBrk="1" hangingPunct="1">
              <a:buFontTx/>
              <a:buChar char="•"/>
            </a:pPr>
            <a:r>
              <a:rPr lang="en-GB" altLang="en-US"/>
              <a:t>Now write ‘Richard’ – how did that feel?</a:t>
            </a:r>
          </a:p>
        </p:txBody>
      </p:sp>
    </p:spTree>
    <p:extLst>
      <p:ext uri="{BB962C8B-B14F-4D97-AF65-F5344CB8AC3E}">
        <p14:creationId xmlns:p14="http://schemas.microsoft.com/office/powerpoint/2010/main" val="43503630"/>
      </p:ext>
    </p:extLst>
  </p:cSld>
  <p:clrMapOvr>
    <a:overrideClrMapping bg1="lt1" tx1="dk1" bg2="lt2" tx2="dk2" accent1="accent1" accent2="accent2" accent3="accent3" accent4="accent4" accent5="accent5" accent6="accent6" hlink="hlink" folHlink="folHlink"/>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We take in new information, process it, store it, retrieve it</a:t>
            </a:r>
          </a:p>
          <a:p>
            <a:pPr marL="228600" indent="-228600">
              <a:buFont typeface="+mj-lt"/>
              <a:buAutoNum type="arabicPeriod"/>
            </a:pPr>
            <a:r>
              <a:rPr lang="en-GB" dirty="0"/>
              <a:t>Retrieval is a difficulty linked to learning differences – think about the sign for disabled/how often have you seen it?/now draw it</a:t>
            </a:r>
          </a:p>
          <a:p>
            <a:pPr marL="228600" indent="-228600">
              <a:buFont typeface="+mj-lt"/>
              <a:buAutoNum type="arabicPeriod"/>
            </a:pPr>
            <a:r>
              <a:rPr lang="en-GB" dirty="0"/>
              <a:t>How close did you get? Why was there a problem?</a:t>
            </a:r>
          </a:p>
        </p:txBody>
      </p:sp>
      <p:sp>
        <p:nvSpPr>
          <p:cNvPr id="4" name="Slide Number Placeholder 3"/>
          <p:cNvSpPr>
            <a:spLocks noGrp="1"/>
          </p:cNvSpPr>
          <p:nvPr>
            <p:ph type="sldNum" sz="quarter" idx="10"/>
          </p:nvPr>
        </p:nvSpPr>
        <p:spPr/>
        <p:txBody>
          <a:bodyPr/>
          <a:lstStyle/>
          <a:p>
            <a:fld id="{09431FDF-3055-5F4C-A08B-525F67FB616F}" type="slidenum">
              <a:rPr lang="en-US" smtClean="0"/>
              <a:t>13</a:t>
            </a:fld>
            <a:endParaRPr lang="en-US"/>
          </a:p>
        </p:txBody>
      </p:sp>
    </p:spTree>
    <p:extLst>
      <p:ext uri="{BB962C8B-B14F-4D97-AF65-F5344CB8AC3E}">
        <p14:creationId xmlns:p14="http://schemas.microsoft.com/office/powerpoint/2010/main" val="686589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p:sp>
      <p:sp>
        <p:nvSpPr>
          <p:cNvPr id="28675" name="Notes Placeholder 2"/>
          <p:cNvSpPr>
            <a:spLocks noGrp="1"/>
          </p:cNvSpPr>
          <p:nvPr>
            <p:ph type="body" idx="1"/>
          </p:nvPr>
        </p:nvSpPr>
        <p:spPr>
          <a:noFill/>
        </p:spPr>
        <p:txBody>
          <a:bodyPr/>
          <a:lstStyle/>
          <a:p>
            <a:endParaRPr lang="en-US" altLang="en-US" dirty="0"/>
          </a:p>
        </p:txBody>
      </p:sp>
      <p:sp>
        <p:nvSpPr>
          <p:cNvPr id="28676" name="Slide Number Placeholder 3"/>
          <p:cNvSpPr>
            <a:spLocks noGrp="1"/>
          </p:cNvSpPr>
          <p:nvPr>
            <p:ph type="sldNum" sz="quarter" idx="5"/>
          </p:nvPr>
        </p:nvSpPr>
        <p:spPr>
          <a:noFill/>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fld id="{CA1E86A3-239A-42C9-9DB4-75E30D22AD55}" type="slidenum">
              <a:rPr lang="en-GB" altLang="en-US" sz="1200" smtClean="0"/>
              <a:pPr/>
              <a:t>16</a:t>
            </a:fld>
            <a:endParaRPr lang="en-GB" altLang="en-US" sz="1200"/>
          </a:p>
        </p:txBody>
      </p:sp>
    </p:spTree>
    <p:extLst>
      <p:ext uri="{BB962C8B-B14F-4D97-AF65-F5344CB8AC3E}">
        <p14:creationId xmlns:p14="http://schemas.microsoft.com/office/powerpoint/2010/main" val="33717605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1DDDD229-C4C3-4D36-8C94-B97E671AD978}" type="slidenum">
              <a:rPr lang="en-GB" altLang="en-US"/>
              <a:pPr algn="r" eaLnBrk="1" hangingPunct="1">
                <a:spcBef>
                  <a:spcPct val="0"/>
                </a:spcBef>
              </a:pPr>
              <a:t>17</a:t>
            </a:fld>
            <a:endParaRPr lang="en-GB" altLang="en-US"/>
          </a:p>
        </p:txBody>
      </p:sp>
      <p:sp>
        <p:nvSpPr>
          <p:cNvPr id="30723" name="Rectangle 2"/>
          <p:cNvSpPr>
            <a:spLocks noGrp="1" noRot="1" noChangeAspect="1" noChangeArrowheads="1" noTextEdit="1"/>
          </p:cNvSpPr>
          <p:nvPr>
            <p:ph type="sldImg"/>
          </p:nvPr>
        </p:nvSpPr>
        <p:spPr/>
      </p:sp>
      <p:sp>
        <p:nvSpPr>
          <p:cNvPr id="30724" name="Rectangle 3"/>
          <p:cNvSpPr>
            <a:spLocks noGrp="1" noChangeArrowheads="1"/>
          </p:cNvSpPr>
          <p:nvPr>
            <p:ph type="body" idx="1"/>
          </p:nvPr>
        </p:nvSpPr>
        <p:spPr>
          <a:noFill/>
        </p:spPr>
        <p:txBody>
          <a:bodyPr anchor="t"/>
          <a:lstStyle/>
          <a:p>
            <a:pPr eaLnBrk="1" hangingPunct="1">
              <a:buFontTx/>
              <a:buChar char="•"/>
            </a:pPr>
            <a:r>
              <a:rPr lang="en-GB" altLang="en-US"/>
              <a:t>As items are shown ask if there are any examples they can think of</a:t>
            </a:r>
          </a:p>
        </p:txBody>
      </p:sp>
    </p:spTree>
    <p:extLst>
      <p:ext uri="{BB962C8B-B14F-4D97-AF65-F5344CB8AC3E}">
        <p14:creationId xmlns:p14="http://schemas.microsoft.com/office/powerpoint/2010/main" val="2053010438"/>
      </p:ext>
    </p:extLst>
  </p:cSld>
  <p:clrMapOvr>
    <a:overrideClrMapping bg1="lt1" tx1="dk1" bg2="lt2" tx2="dk2" accent1="accent1" accent2="accent2" accent3="accent3" accent4="accent4" accent5="accent5" accent6="accent6" hlink="hlink" folHlink="folHlink"/>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32770"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58136B92-D1AE-4A1E-938A-0C55F1286CD8}" type="slidenum">
              <a:rPr lang="en-GB" altLang="en-US"/>
              <a:pPr algn="r" eaLnBrk="1" hangingPunct="1">
                <a:spcBef>
                  <a:spcPct val="0"/>
                </a:spcBef>
              </a:pPr>
              <a:t>18</a:t>
            </a:fld>
            <a:endParaRPr lang="en-GB" altLang="en-US"/>
          </a:p>
        </p:txBody>
      </p:sp>
      <p:sp>
        <p:nvSpPr>
          <p:cNvPr id="32771" name="Rectangle 2"/>
          <p:cNvSpPr>
            <a:spLocks noGrp="1" noRot="1" noChangeAspect="1" noChangeArrowheads="1" noTextEdit="1"/>
          </p:cNvSpPr>
          <p:nvPr>
            <p:ph type="sldImg"/>
          </p:nvPr>
        </p:nvSpPr>
        <p:spPr/>
      </p:sp>
      <p:sp>
        <p:nvSpPr>
          <p:cNvPr id="32772" name="Rectangle 3"/>
          <p:cNvSpPr>
            <a:spLocks noGrp="1" noChangeArrowheads="1"/>
          </p:cNvSpPr>
          <p:nvPr>
            <p:ph type="body" idx="1"/>
          </p:nvPr>
        </p:nvSpPr>
        <p:spPr>
          <a:noFill/>
        </p:spPr>
        <p:txBody>
          <a:bodyPr anchor="t"/>
          <a:lstStyle/>
          <a:p>
            <a:pPr eaLnBrk="1" hangingPunct="1">
              <a:buFontTx/>
              <a:buChar char="•"/>
            </a:pPr>
            <a:r>
              <a:rPr lang="en-GB" altLang="en-US"/>
              <a:t>Same as previous slide</a:t>
            </a:r>
          </a:p>
        </p:txBody>
      </p:sp>
    </p:spTree>
    <p:extLst>
      <p:ext uri="{BB962C8B-B14F-4D97-AF65-F5344CB8AC3E}">
        <p14:creationId xmlns:p14="http://schemas.microsoft.com/office/powerpoint/2010/main" val="1884020031"/>
      </p:ext>
    </p:extLst>
  </p:cSld>
  <p:clrMapOvr>
    <a:overrideClrMapping bg1="lt1" tx1="dk1" bg2="lt2" tx2="dk2" accent1="accent1" accent2="accent2" accent3="accent3" accent4="accent4" accent5="accent5" accent6="accent6" hlink="hlink" folHlink="folHlink"/>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34818"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17798187-2BD7-4F40-A90A-9D1911E1FC76}" type="slidenum">
              <a:rPr lang="en-GB" altLang="en-US"/>
              <a:pPr algn="r" eaLnBrk="1" hangingPunct="1">
                <a:spcBef>
                  <a:spcPct val="0"/>
                </a:spcBef>
              </a:pPr>
              <a:t>19</a:t>
            </a:fld>
            <a:endParaRPr lang="en-GB" altLang="en-US"/>
          </a:p>
        </p:txBody>
      </p:sp>
      <p:sp>
        <p:nvSpPr>
          <p:cNvPr id="34819" name="Rectangle 2"/>
          <p:cNvSpPr>
            <a:spLocks noGrp="1" noRot="1" noChangeAspect="1" noChangeArrowheads="1" noTextEdit="1"/>
          </p:cNvSpPr>
          <p:nvPr>
            <p:ph type="sldImg"/>
          </p:nvPr>
        </p:nvSpPr>
        <p:spPr/>
      </p:sp>
      <p:sp>
        <p:nvSpPr>
          <p:cNvPr id="34820" name="Rectangle 3"/>
          <p:cNvSpPr>
            <a:spLocks noGrp="1" noChangeArrowheads="1"/>
          </p:cNvSpPr>
          <p:nvPr>
            <p:ph type="body" idx="1"/>
          </p:nvPr>
        </p:nvSpPr>
        <p:spPr>
          <a:noFill/>
        </p:spPr>
        <p:txBody>
          <a:bodyPr anchor="t"/>
          <a:lstStyle/>
          <a:p>
            <a:pPr eaLnBrk="1" hangingPunct="1">
              <a:buFontTx/>
              <a:buChar char="•"/>
            </a:pPr>
            <a:r>
              <a:rPr lang="en-US" altLang="en-US" dirty="0"/>
              <a:t>Read the instruction on the slide</a:t>
            </a:r>
          </a:p>
          <a:p>
            <a:pPr eaLnBrk="1" hangingPunct="1">
              <a:buFontTx/>
              <a:buChar char="•"/>
            </a:pPr>
            <a:r>
              <a:rPr lang="en-US" altLang="en-US" dirty="0"/>
              <a:t>In pairs/groups discuss structure and clarity if this instruction – 2 minutes</a:t>
            </a:r>
          </a:p>
          <a:p>
            <a:pPr eaLnBrk="1" hangingPunct="1">
              <a:buFontTx/>
              <a:buChar char="•"/>
            </a:pPr>
            <a:r>
              <a:rPr lang="en-US" altLang="en-US" dirty="0"/>
              <a:t>What word/words could be a problem? ‘work out’ ‘jot’</a:t>
            </a:r>
          </a:p>
          <a:p>
            <a:pPr eaLnBrk="1" hangingPunct="1">
              <a:buFontTx/>
              <a:buChar char="•"/>
            </a:pPr>
            <a:r>
              <a:rPr lang="en-US" altLang="en-US" dirty="0"/>
              <a:t>Take feedback</a:t>
            </a:r>
          </a:p>
          <a:p>
            <a:pPr eaLnBrk="1" hangingPunct="1">
              <a:buFontTx/>
              <a:buChar char="•"/>
            </a:pPr>
            <a:r>
              <a:rPr lang="en-US" altLang="en-US" dirty="0"/>
              <a:t>Now – what is the speaker trying to say – in pairs/groups depending on size of audience</a:t>
            </a:r>
          </a:p>
          <a:p>
            <a:pPr lvl="1" eaLnBrk="1" hangingPunct="1">
              <a:buFontTx/>
              <a:buChar char="•"/>
            </a:pPr>
            <a:r>
              <a:rPr lang="en-US" altLang="en-US" dirty="0"/>
              <a:t>Get into pairs</a:t>
            </a:r>
          </a:p>
          <a:p>
            <a:pPr lvl="1" eaLnBrk="1" hangingPunct="1">
              <a:buFontTx/>
              <a:buChar char="•"/>
            </a:pPr>
            <a:r>
              <a:rPr lang="en-US" altLang="en-US" dirty="0"/>
              <a:t>Have a pen to take notes</a:t>
            </a:r>
          </a:p>
        </p:txBody>
      </p:sp>
    </p:spTree>
    <p:extLst>
      <p:ext uri="{BB962C8B-B14F-4D97-AF65-F5344CB8AC3E}">
        <p14:creationId xmlns:p14="http://schemas.microsoft.com/office/powerpoint/2010/main" val="3338328253"/>
      </p:ext>
    </p:extLst>
  </p:cSld>
  <p:clrMapOvr>
    <a:overrideClrMapping bg1="lt1" tx1="dk1" bg2="lt2" tx2="dk2" accent1="accent1" accent2="accent2" accent3="accent3" accent4="accent4" accent5="accent5" accent6="accent6" hlink="hlink" folHlink="folHlink"/>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A5D89A39-D835-4035-9FEB-ADED109D9F23}" type="slidenum">
              <a:rPr lang="en-GB" altLang="en-US"/>
              <a:pPr algn="r" eaLnBrk="1" hangingPunct="1">
                <a:spcBef>
                  <a:spcPct val="0"/>
                </a:spcBef>
              </a:pPr>
              <a:t>20</a:t>
            </a:fld>
            <a:endParaRPr lang="en-GB" altLang="en-US"/>
          </a:p>
        </p:txBody>
      </p:sp>
      <p:sp>
        <p:nvSpPr>
          <p:cNvPr id="36867" name="Rectangle 2"/>
          <p:cNvSpPr>
            <a:spLocks noGrp="1" noRot="1" noChangeAspect="1" noChangeArrowheads="1" noTextEdit="1"/>
          </p:cNvSpPr>
          <p:nvPr>
            <p:ph type="sldImg"/>
          </p:nvPr>
        </p:nvSpPr>
        <p:spPr/>
      </p:sp>
      <p:sp>
        <p:nvSpPr>
          <p:cNvPr id="36868" name="Rectangle 3"/>
          <p:cNvSpPr>
            <a:spLocks noGrp="1" noChangeArrowheads="1"/>
          </p:cNvSpPr>
          <p:nvPr>
            <p:ph type="body" idx="1"/>
          </p:nvPr>
        </p:nvSpPr>
        <p:spPr>
          <a:noFill/>
        </p:spPr>
        <p:txBody>
          <a:bodyPr anchor="t"/>
          <a:lstStyle/>
          <a:p>
            <a:pPr eaLnBrk="1" hangingPunct="1">
              <a:buFontTx/>
              <a:buChar char="•"/>
            </a:pPr>
            <a:r>
              <a:rPr lang="en-GB" altLang="en-US" dirty="0"/>
              <a:t>Remember – not all students will present with all of the indicators – show slide</a:t>
            </a:r>
          </a:p>
          <a:p>
            <a:pPr eaLnBrk="1" hangingPunct="1">
              <a:buFontTx/>
              <a:buChar char="•"/>
            </a:pPr>
            <a:r>
              <a:rPr lang="en-GB" altLang="en-US" dirty="0"/>
              <a:t>3 areas to consider – severity, ability, and personality</a:t>
            </a:r>
          </a:p>
        </p:txBody>
      </p:sp>
    </p:spTree>
    <p:extLst>
      <p:ext uri="{BB962C8B-B14F-4D97-AF65-F5344CB8AC3E}">
        <p14:creationId xmlns:p14="http://schemas.microsoft.com/office/powerpoint/2010/main" val="1970195517"/>
      </p:ext>
    </p:extLst>
  </p:cSld>
  <p:clrMapOvr>
    <a:overrideClrMapping bg1="lt1" tx1="dk1" bg2="lt2" tx2="dk2" accent1="accent1" accent2="accent2" accent3="accent3" accent4="accent4" accent5="accent5" accent6="accent6" hlink="hlink" folHlink="folHlink"/>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38914"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C08CCF11-F5AE-46C9-B4AA-5D592E23581C}" type="slidenum">
              <a:rPr lang="en-GB" altLang="en-US"/>
              <a:pPr algn="r" eaLnBrk="1" hangingPunct="1">
                <a:spcBef>
                  <a:spcPct val="0"/>
                </a:spcBef>
              </a:pPr>
              <a:t>21</a:t>
            </a:fld>
            <a:endParaRPr lang="en-GB" altLang="en-US"/>
          </a:p>
        </p:txBody>
      </p:sp>
      <p:sp>
        <p:nvSpPr>
          <p:cNvPr id="38915" name="Rectangle 2"/>
          <p:cNvSpPr>
            <a:spLocks noGrp="1" noRot="1" noChangeAspect="1" noChangeArrowheads="1" noTextEdit="1"/>
          </p:cNvSpPr>
          <p:nvPr>
            <p:ph type="sldImg"/>
          </p:nvPr>
        </p:nvSpPr>
        <p:spPr/>
      </p:sp>
      <p:sp>
        <p:nvSpPr>
          <p:cNvPr id="38916" name="Rectangle 3"/>
          <p:cNvSpPr>
            <a:spLocks noGrp="1" noChangeArrowheads="1"/>
          </p:cNvSpPr>
          <p:nvPr>
            <p:ph type="body" idx="1"/>
          </p:nvPr>
        </p:nvSpPr>
        <p:spPr>
          <a:noFill/>
        </p:spPr>
        <p:txBody>
          <a:bodyPr anchor="t"/>
          <a:lstStyle/>
          <a:p>
            <a:pPr eaLnBrk="1" hangingPunct="1">
              <a:buFontTx/>
              <a:buChar char="•"/>
            </a:pPr>
            <a:r>
              <a:rPr lang="en-GB" altLang="en-US"/>
              <a:t>Any examples? – open floor</a:t>
            </a:r>
          </a:p>
          <a:p>
            <a:pPr eaLnBrk="1" hangingPunct="1">
              <a:buFontTx/>
              <a:buChar char="•"/>
            </a:pPr>
            <a:r>
              <a:rPr lang="en-GB" altLang="en-US"/>
              <a:t>Many architects are dsylexic</a:t>
            </a:r>
          </a:p>
        </p:txBody>
      </p:sp>
    </p:spTree>
    <p:extLst>
      <p:ext uri="{BB962C8B-B14F-4D97-AF65-F5344CB8AC3E}">
        <p14:creationId xmlns:p14="http://schemas.microsoft.com/office/powerpoint/2010/main" val="3499829390"/>
      </p:ext>
    </p:extLst>
  </p:cSld>
  <p:clrMapOvr>
    <a:overrideClrMapping bg1="lt1" tx1="dk1" bg2="lt2" tx2="dk2" accent1="accent1" accent2="accent2" accent3="accent3" accent4="accent4" accent5="accent5" accent6="accent6" hlink="hlink" folHlink="folHlink"/>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p:sp>
      <p:sp>
        <p:nvSpPr>
          <p:cNvPr id="7171" name="Notes Placeholder 2"/>
          <p:cNvSpPr>
            <a:spLocks noGrp="1"/>
          </p:cNvSpPr>
          <p:nvPr>
            <p:ph type="body" idx="1"/>
          </p:nvPr>
        </p:nvSpPr>
        <p:spPr>
          <a:noFill/>
        </p:spPr>
        <p:txBody>
          <a:bodyPr/>
          <a:lstStyle/>
          <a:p>
            <a:pPr marL="228600" indent="-228600">
              <a:buFont typeface="Calibri Light" panose="020F0302020204030204" pitchFamily="34" charset="0"/>
              <a:buAutoNum type="arabicPeriod"/>
            </a:pPr>
            <a:r>
              <a:rPr lang="en-GB" altLang="en-US" dirty="0"/>
              <a:t>What do the definitions refer to?</a:t>
            </a:r>
          </a:p>
          <a:p>
            <a:pPr marL="228600" indent="-228600">
              <a:buFont typeface="Calibri Light" panose="020F0302020204030204" pitchFamily="34" charset="0"/>
              <a:buAutoNum type="arabicPeriod"/>
            </a:pPr>
            <a:r>
              <a:rPr lang="en-GB" altLang="en-US" dirty="0"/>
              <a:t>Dyspraxia</a:t>
            </a:r>
          </a:p>
          <a:p>
            <a:pPr marL="228600" indent="-228600">
              <a:buFont typeface="Calibri Light" panose="020F0302020204030204" pitchFamily="34" charset="0"/>
              <a:buAutoNum type="arabicPeriod"/>
            </a:pPr>
            <a:r>
              <a:rPr lang="en-GB" altLang="en-US" dirty="0"/>
              <a:t>ADHD</a:t>
            </a:r>
          </a:p>
          <a:p>
            <a:pPr marL="228600" indent="-228600">
              <a:buFont typeface="Calibri Light" panose="020F0302020204030204" pitchFamily="34" charset="0"/>
              <a:buAutoNum type="arabicPeriod"/>
            </a:pPr>
            <a:r>
              <a:rPr lang="en-GB" altLang="en-US" dirty="0"/>
              <a:t>I will go through the indicators of each – identify any common factors</a:t>
            </a:r>
          </a:p>
          <a:p>
            <a:pPr marL="228600" indent="-228600">
              <a:buFont typeface="Calibri Light" panose="020F0302020204030204" pitchFamily="34" charset="0"/>
              <a:buAutoNum type="arabicPeriod"/>
            </a:pPr>
            <a:r>
              <a:rPr lang="en-GB" altLang="en-US" dirty="0"/>
              <a:t>Dyslexia</a:t>
            </a:r>
          </a:p>
        </p:txBody>
      </p:sp>
      <p:sp>
        <p:nvSpPr>
          <p:cNvPr id="7172" name="Slide Number Placeholder 3"/>
          <p:cNvSpPr>
            <a:spLocks noGrp="1"/>
          </p:cNvSpPr>
          <p:nvPr>
            <p:ph type="sldNum" sz="quarter" idx="5"/>
          </p:nvPr>
        </p:nvSpPr>
        <p:spPr>
          <a:noFill/>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fld id="{9F02900E-3E42-4BCA-AE9D-4AC6F8406C0E}" type="slidenum">
              <a:rPr lang="en-GB" altLang="en-US" sz="1200" smtClean="0"/>
              <a:pPr/>
              <a:t>4</a:t>
            </a:fld>
            <a:endParaRPr lang="en-GB" altLang="en-US" sz="1200"/>
          </a:p>
        </p:txBody>
      </p:sp>
    </p:spTree>
    <p:extLst>
      <p:ext uri="{BB962C8B-B14F-4D97-AF65-F5344CB8AC3E}">
        <p14:creationId xmlns:p14="http://schemas.microsoft.com/office/powerpoint/2010/main" val="211344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p:sp>
      <p:sp>
        <p:nvSpPr>
          <p:cNvPr id="9219" name="Notes Placeholder 2"/>
          <p:cNvSpPr>
            <a:spLocks noGrp="1"/>
          </p:cNvSpPr>
          <p:nvPr>
            <p:ph type="body" idx="1"/>
          </p:nvPr>
        </p:nvSpPr>
        <p:spPr>
          <a:noFill/>
        </p:spPr>
        <p:txBody>
          <a:bodyPr/>
          <a:lstStyle/>
          <a:p>
            <a:pPr marL="228600" indent="-228600">
              <a:buFont typeface="Calibri Light" panose="020F0302020204030204" pitchFamily="34" charset="0"/>
              <a:buAutoNum type="arabicPeriod"/>
            </a:pPr>
            <a:r>
              <a:rPr lang="en-GB" altLang="en-US" dirty="0"/>
              <a:t>Difficulty reading – even with extra help</a:t>
            </a:r>
          </a:p>
          <a:p>
            <a:pPr marL="228600" indent="-228600">
              <a:buFont typeface="Calibri Light" panose="020F0302020204030204" pitchFamily="34" charset="0"/>
              <a:buAutoNum type="arabicPeriod"/>
            </a:pPr>
            <a:r>
              <a:rPr lang="en-GB" altLang="en-US" dirty="0"/>
              <a:t>Decoding new words, missing out words, print blurs and dances</a:t>
            </a:r>
          </a:p>
          <a:p>
            <a:pPr marL="228600" indent="-228600">
              <a:buFont typeface="Calibri Light" panose="020F0302020204030204" pitchFamily="34" charset="0"/>
              <a:buAutoNum type="arabicPeriod"/>
            </a:pPr>
            <a:r>
              <a:rPr lang="en-GB" altLang="en-US" dirty="0"/>
              <a:t>Erratic spelling, unable to remember an d learn at the same pace as their peers</a:t>
            </a:r>
          </a:p>
          <a:p>
            <a:pPr marL="228600" indent="-228600">
              <a:buFont typeface="Calibri Light" panose="020F0302020204030204" pitchFamily="34" charset="0"/>
              <a:buAutoNum type="arabicPeriod"/>
            </a:pPr>
            <a:r>
              <a:rPr lang="en-GB" altLang="en-US" dirty="0"/>
              <a:t>Miscopying – crossings out/ messy or laborious handwriting</a:t>
            </a:r>
          </a:p>
          <a:p>
            <a:pPr marL="228600" indent="-228600">
              <a:buFont typeface="Calibri Light" panose="020F0302020204030204" pitchFamily="34" charset="0"/>
              <a:buAutoNum type="arabicPeriod"/>
            </a:pPr>
            <a:r>
              <a:rPr lang="en-GB" altLang="en-US" dirty="0"/>
              <a:t>Alphabet, months of the year, times tables – any rote learning</a:t>
            </a:r>
          </a:p>
          <a:p>
            <a:pPr marL="228600" indent="-228600">
              <a:buFont typeface="Calibri Light" panose="020F0302020204030204" pitchFamily="34" charset="0"/>
              <a:buAutoNum type="arabicPeriod"/>
            </a:pPr>
            <a:r>
              <a:rPr lang="en-GB" altLang="en-US" dirty="0"/>
              <a:t>Remembering or mishearing instructions</a:t>
            </a:r>
          </a:p>
          <a:p>
            <a:pPr marL="228600" indent="-228600">
              <a:buFont typeface="Calibri Light" panose="020F0302020204030204" pitchFamily="34" charset="0"/>
              <a:buAutoNum type="arabicPeriod"/>
            </a:pPr>
            <a:r>
              <a:rPr lang="en-GB" altLang="en-US" dirty="0"/>
              <a:t>Telling the time on a clock face, knowing how long things take</a:t>
            </a:r>
          </a:p>
          <a:p>
            <a:pPr marL="228600" indent="-228600">
              <a:buFont typeface="Calibri Light" panose="020F0302020204030204" pitchFamily="34" charset="0"/>
              <a:buAutoNum type="arabicPeriod"/>
            </a:pPr>
            <a:r>
              <a:rPr lang="en-GB" altLang="en-US" dirty="0"/>
              <a:t>Organisation and sequencing</a:t>
            </a:r>
          </a:p>
        </p:txBody>
      </p:sp>
      <p:sp>
        <p:nvSpPr>
          <p:cNvPr id="9220" name="Slide Number Placeholder 3"/>
          <p:cNvSpPr>
            <a:spLocks noGrp="1"/>
          </p:cNvSpPr>
          <p:nvPr>
            <p:ph type="sldNum" sz="quarter" idx="5"/>
          </p:nvPr>
        </p:nvSpPr>
        <p:spPr>
          <a:noFill/>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fld id="{7220D977-F5FE-45EA-BE4F-9B3FB84DC8B1}" type="slidenum">
              <a:rPr lang="en-GB" altLang="en-US" sz="1200" smtClean="0"/>
              <a:pPr/>
              <a:t>5</a:t>
            </a:fld>
            <a:endParaRPr lang="en-GB" altLang="en-US" sz="1200"/>
          </a:p>
        </p:txBody>
      </p:sp>
    </p:spTree>
    <p:extLst>
      <p:ext uri="{BB962C8B-B14F-4D97-AF65-F5344CB8AC3E}">
        <p14:creationId xmlns:p14="http://schemas.microsoft.com/office/powerpoint/2010/main" val="3362792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p:sp>
      <p:sp>
        <p:nvSpPr>
          <p:cNvPr id="11267" name="Notes Placeholder 2"/>
          <p:cNvSpPr>
            <a:spLocks noGrp="1"/>
          </p:cNvSpPr>
          <p:nvPr>
            <p:ph type="body" idx="1"/>
          </p:nvPr>
        </p:nvSpPr>
        <p:spPr>
          <a:noFill/>
        </p:spPr>
        <p:txBody>
          <a:bodyPr/>
          <a:lstStyle/>
          <a:p>
            <a:pPr marL="228600" indent="-228600">
              <a:buFont typeface="Calibri Light" panose="020F0302020204030204" pitchFamily="34" charset="0"/>
              <a:buAutoNum type="arabicPeriod"/>
            </a:pPr>
            <a:r>
              <a:rPr lang="en-GB" altLang="en-US" dirty="0"/>
              <a:t>Better on a one-to-one basis</a:t>
            </a:r>
          </a:p>
          <a:p>
            <a:pPr marL="228600" indent="-228600">
              <a:buFont typeface="Calibri Light" panose="020F0302020204030204" pitchFamily="34" charset="0"/>
              <a:buAutoNum type="arabicPeriod"/>
            </a:pPr>
            <a:r>
              <a:rPr lang="en-GB" altLang="en-US" dirty="0"/>
              <a:t>Reacts to all stimuli any – causes distraction</a:t>
            </a:r>
          </a:p>
          <a:p>
            <a:pPr marL="228600" indent="-228600">
              <a:buFont typeface="Calibri Light" panose="020F0302020204030204" pitchFamily="34" charset="0"/>
              <a:buAutoNum type="arabicPeriod"/>
            </a:pPr>
            <a:r>
              <a:rPr lang="en-GB" altLang="en-US" dirty="0"/>
              <a:t>Sequencing – causes problems with Maths, reading, spelling and writing</a:t>
            </a:r>
          </a:p>
          <a:p>
            <a:pPr marL="228600" indent="-228600">
              <a:buFont typeface="Calibri Light" panose="020F0302020204030204" pitchFamily="34" charset="0"/>
              <a:buAutoNum type="arabicPeriod"/>
            </a:pPr>
            <a:r>
              <a:rPr lang="en-GB" altLang="en-US" dirty="0"/>
              <a:t>Accuracy – difficulty with copying sounds, writing,, movements, proof reading</a:t>
            </a:r>
          </a:p>
          <a:p>
            <a:pPr marL="228600" indent="-228600">
              <a:buFont typeface="Calibri Light" panose="020F0302020204030204" pitchFamily="34" charset="0"/>
              <a:buAutoNum type="arabicPeriod"/>
            </a:pPr>
            <a:r>
              <a:rPr lang="en-GB" altLang="en-US" dirty="0"/>
              <a:t>Physical – avoids PE and games/ lacks spatial awareness/seems clumsy</a:t>
            </a:r>
          </a:p>
          <a:p>
            <a:pPr marL="228600" indent="-228600">
              <a:buFont typeface="Calibri Light" panose="020F0302020204030204" pitchFamily="34" charset="0"/>
              <a:buAutoNum type="arabicPeriod"/>
            </a:pPr>
            <a:r>
              <a:rPr lang="en-GB" altLang="en-US" dirty="0"/>
              <a:t>Talks continuously</a:t>
            </a:r>
          </a:p>
          <a:p>
            <a:pPr marL="228600" indent="-228600">
              <a:buFont typeface="Calibri Light" panose="020F0302020204030204" pitchFamily="34" charset="0"/>
              <a:buAutoNum type="arabicPeriod"/>
            </a:pPr>
            <a:endParaRPr lang="en-GB" altLang="en-US" dirty="0"/>
          </a:p>
        </p:txBody>
      </p:sp>
      <p:sp>
        <p:nvSpPr>
          <p:cNvPr id="11268" name="Slide Number Placeholder 3"/>
          <p:cNvSpPr>
            <a:spLocks noGrp="1"/>
          </p:cNvSpPr>
          <p:nvPr>
            <p:ph type="sldNum" sz="quarter" idx="5"/>
          </p:nvPr>
        </p:nvSpPr>
        <p:spPr>
          <a:noFill/>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fld id="{13A3A760-A4BD-441F-8E5D-0265DE29EFE6}" type="slidenum">
              <a:rPr lang="en-GB" altLang="en-US" sz="1200" smtClean="0"/>
              <a:pPr/>
              <a:t>6</a:t>
            </a:fld>
            <a:endParaRPr lang="en-GB" altLang="en-US" sz="1200"/>
          </a:p>
        </p:txBody>
      </p:sp>
    </p:spTree>
    <p:extLst>
      <p:ext uri="{BB962C8B-B14F-4D97-AF65-F5344CB8AC3E}">
        <p14:creationId xmlns:p14="http://schemas.microsoft.com/office/powerpoint/2010/main" val="4254142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p:sp>
      <p:sp>
        <p:nvSpPr>
          <p:cNvPr id="13315" name="Notes Placeholder 2"/>
          <p:cNvSpPr>
            <a:spLocks noGrp="1"/>
          </p:cNvSpPr>
          <p:nvPr>
            <p:ph type="body" idx="1"/>
          </p:nvPr>
        </p:nvSpPr>
        <p:spPr>
          <a:noFill/>
        </p:spPr>
        <p:txBody>
          <a:bodyPr/>
          <a:lstStyle/>
          <a:p>
            <a:pPr marL="228600" indent="-228600">
              <a:buFont typeface="Calibri Light" panose="020F0302020204030204" pitchFamily="34" charset="0"/>
              <a:buAutoNum type="arabicPeriod"/>
            </a:pPr>
            <a:r>
              <a:rPr lang="en-GB" altLang="en-US" dirty="0"/>
              <a:t>Easily distracted</a:t>
            </a:r>
          </a:p>
          <a:p>
            <a:pPr marL="228600" indent="-228600">
              <a:buFont typeface="Calibri Light" panose="020F0302020204030204" pitchFamily="34" charset="0"/>
              <a:buAutoNum type="arabicPeriod"/>
            </a:pPr>
            <a:r>
              <a:rPr lang="en-GB" altLang="en-US" dirty="0"/>
              <a:t>Little or no sense of danger</a:t>
            </a:r>
          </a:p>
          <a:p>
            <a:pPr marL="228600" indent="-228600">
              <a:buFont typeface="Calibri Light" panose="020F0302020204030204" pitchFamily="34" charset="0"/>
              <a:buAutoNum type="arabicPeriod"/>
            </a:pPr>
            <a:r>
              <a:rPr lang="en-GB" altLang="en-US" dirty="0"/>
              <a:t>Difficulty with concentration – very short concentration span</a:t>
            </a:r>
          </a:p>
          <a:p>
            <a:pPr marL="0" indent="0">
              <a:buFont typeface="Calibri Light" panose="020F0302020204030204" pitchFamily="34" charset="0"/>
              <a:buNone/>
            </a:pPr>
            <a:endParaRPr lang="en-GB" altLang="en-US" dirty="0"/>
          </a:p>
        </p:txBody>
      </p:sp>
      <p:sp>
        <p:nvSpPr>
          <p:cNvPr id="13316" name="Slide Number Placeholder 3"/>
          <p:cNvSpPr>
            <a:spLocks noGrp="1"/>
          </p:cNvSpPr>
          <p:nvPr>
            <p:ph type="sldNum" sz="quarter" idx="5"/>
          </p:nvPr>
        </p:nvSpPr>
        <p:spPr>
          <a:noFill/>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fld id="{D201D958-7621-4C1C-93FC-D741C7CCB097}" type="slidenum">
              <a:rPr lang="en-GB" altLang="en-US" sz="1200" smtClean="0"/>
              <a:pPr/>
              <a:t>7</a:t>
            </a:fld>
            <a:endParaRPr lang="en-GB" altLang="en-US" sz="1200"/>
          </a:p>
        </p:txBody>
      </p:sp>
    </p:spTree>
    <p:extLst>
      <p:ext uri="{BB962C8B-B14F-4D97-AF65-F5344CB8AC3E}">
        <p14:creationId xmlns:p14="http://schemas.microsoft.com/office/powerpoint/2010/main" val="978967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p:sp>
      <p:sp>
        <p:nvSpPr>
          <p:cNvPr id="15363" name="Notes Placeholder 2"/>
          <p:cNvSpPr>
            <a:spLocks noGrp="1"/>
          </p:cNvSpPr>
          <p:nvPr>
            <p:ph type="body" idx="1"/>
          </p:nvPr>
        </p:nvSpPr>
        <p:spPr>
          <a:noFill/>
        </p:spPr>
        <p:txBody>
          <a:bodyPr/>
          <a:lstStyle/>
          <a:p>
            <a:pPr marL="171450" indent="-171450">
              <a:buFontTx/>
              <a:buChar char="•"/>
            </a:pPr>
            <a:r>
              <a:rPr lang="en-GB" altLang="en-US" dirty="0"/>
              <a:t>These are common factors – the full lists will be available on the website It would be impossible to cover everything in 45 minutes but I hope to encourage you to find out more</a:t>
            </a:r>
          </a:p>
          <a:p>
            <a:pPr marL="171450" indent="-171450">
              <a:buFontTx/>
              <a:buChar char="•"/>
            </a:pPr>
            <a:r>
              <a:rPr lang="en-GB" altLang="en-US" dirty="0"/>
              <a:t>I have included Dyspraxia and ADHD as an addition to Dyslexia as I found the common factors listed are often seen in an EFL classroom. Some of these are down to classroom management but all need an awareness of learning differences and some strategies to help</a:t>
            </a:r>
          </a:p>
        </p:txBody>
      </p:sp>
      <p:sp>
        <p:nvSpPr>
          <p:cNvPr id="15364" name="Slide Number Placeholder 3"/>
          <p:cNvSpPr>
            <a:spLocks noGrp="1"/>
          </p:cNvSpPr>
          <p:nvPr>
            <p:ph type="sldNum" sz="quarter" idx="5"/>
          </p:nvPr>
        </p:nvSpPr>
        <p:spPr>
          <a:noFill/>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fld id="{EB0585F7-82A8-4C15-A5DF-BAB87BE6BA93}" type="slidenum">
              <a:rPr lang="en-GB" altLang="en-US" sz="1200" smtClean="0"/>
              <a:pPr/>
              <a:t>8</a:t>
            </a:fld>
            <a:endParaRPr lang="en-GB" altLang="en-US" sz="1200"/>
          </a:p>
        </p:txBody>
      </p:sp>
    </p:spTree>
    <p:extLst>
      <p:ext uri="{BB962C8B-B14F-4D97-AF65-F5344CB8AC3E}">
        <p14:creationId xmlns:p14="http://schemas.microsoft.com/office/powerpoint/2010/main" val="3945838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7C7DB8FF-E334-4289-ABAD-7DC02FD1D896}" type="slidenum">
              <a:rPr lang="en-GB" altLang="en-US"/>
              <a:pPr algn="r" eaLnBrk="1" hangingPunct="1">
                <a:spcBef>
                  <a:spcPct val="0"/>
                </a:spcBef>
              </a:pPr>
              <a:t>9</a:t>
            </a:fld>
            <a:endParaRPr lang="en-GB" altLang="en-US"/>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p:spPr>
        <p:txBody>
          <a:bodyPr anchor="t"/>
          <a:lstStyle/>
          <a:p>
            <a:pPr eaLnBrk="1" hangingPunct="1">
              <a:buFontTx/>
              <a:buChar char="•"/>
            </a:pPr>
            <a:r>
              <a:rPr lang="en-US" altLang="en-US" dirty="0"/>
              <a:t>General discussion about the variety of skills in this group – in pairs identify characteristics of at least 3 </a:t>
            </a:r>
            <a:r>
              <a:rPr lang="en-GB" altLang="en-US" dirty="0"/>
              <a:t>that you know</a:t>
            </a:r>
          </a:p>
          <a:p>
            <a:pPr eaLnBrk="1" hangingPunct="1">
              <a:buFontTx/>
              <a:buChar char="•"/>
            </a:pPr>
            <a:r>
              <a:rPr lang="en-GB" altLang="en-US" dirty="0"/>
              <a:t>In pairs – discuss</a:t>
            </a:r>
          </a:p>
          <a:p>
            <a:pPr marL="0" marR="0" lvl="0" indent="0" algn="l" defTabSz="457200" rtl="0" eaLnBrk="1" fontAlgn="auto" latinLnBrk="0" hangingPunct="1">
              <a:lnSpc>
                <a:spcPct val="100000"/>
              </a:lnSpc>
              <a:spcBef>
                <a:spcPts val="0"/>
              </a:spcBef>
              <a:spcAft>
                <a:spcPts val="0"/>
              </a:spcAft>
              <a:buClrTx/>
              <a:buSzTx/>
              <a:buFontTx/>
              <a:buChar char="•"/>
              <a:tabLst/>
              <a:defRPr/>
            </a:pPr>
            <a:r>
              <a:rPr lang="en-GB" altLang="en-US" dirty="0"/>
              <a:t>Remember, memory and concentration was one of the common factors</a:t>
            </a:r>
          </a:p>
          <a:p>
            <a:pPr marL="0" marR="0" lvl="0" indent="0" algn="l" defTabSz="457200" rtl="0" eaLnBrk="1" fontAlgn="auto" latinLnBrk="0" hangingPunct="1">
              <a:lnSpc>
                <a:spcPct val="100000"/>
              </a:lnSpc>
              <a:spcBef>
                <a:spcPts val="0"/>
              </a:spcBef>
              <a:spcAft>
                <a:spcPts val="0"/>
              </a:spcAft>
              <a:buClrTx/>
              <a:buSzTx/>
              <a:buFontTx/>
              <a:buChar char="•"/>
              <a:tabLst/>
              <a:defRPr/>
            </a:pPr>
            <a:r>
              <a:rPr lang="en-GB" altLang="en-US" dirty="0"/>
              <a:t>Let’s try this</a:t>
            </a:r>
          </a:p>
          <a:p>
            <a:pPr marL="0" marR="0" lvl="0" indent="0" algn="l" defTabSz="457200" rtl="0" eaLnBrk="1" fontAlgn="auto" latinLnBrk="0" hangingPunct="1">
              <a:lnSpc>
                <a:spcPct val="100000"/>
              </a:lnSpc>
              <a:spcBef>
                <a:spcPts val="0"/>
              </a:spcBef>
              <a:spcAft>
                <a:spcPts val="0"/>
              </a:spcAft>
              <a:buClrTx/>
              <a:buSzTx/>
              <a:buFontTx/>
              <a:buChar char="•"/>
              <a:tabLst/>
              <a:defRPr/>
            </a:pPr>
            <a:r>
              <a:rPr lang="en-GB" altLang="en-US" dirty="0"/>
              <a:t>Next slide</a:t>
            </a:r>
            <a:endParaRPr lang="en-US" altLang="en-US" dirty="0"/>
          </a:p>
          <a:p>
            <a:pPr eaLnBrk="1" hangingPunct="1">
              <a:buFontTx/>
              <a:buChar char="•"/>
            </a:pPr>
            <a:endParaRPr lang="en-GB" altLang="en-US" dirty="0"/>
          </a:p>
          <a:p>
            <a:pPr eaLnBrk="1" hangingPunct="1"/>
            <a:endParaRPr lang="en-US" altLang="en-US" dirty="0"/>
          </a:p>
        </p:txBody>
      </p:sp>
    </p:spTree>
    <p:extLst>
      <p:ext uri="{BB962C8B-B14F-4D97-AF65-F5344CB8AC3E}">
        <p14:creationId xmlns:p14="http://schemas.microsoft.com/office/powerpoint/2010/main" val="2542491088"/>
      </p:ext>
    </p:extLst>
  </p:cSld>
  <p:clrMapOvr>
    <a:overrideClrMapping bg1="lt1" tx1="dk1" bg2="lt2" tx2="dk2" accent1="accent1" accent2="accent2" accent3="accent3" accent4="accent4" accent5="accent5" accent6="accent6" hlink="hlink" folHlink="folHlink"/>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3B477A68-5988-46D0-A103-389F4A542B5D}" type="slidenum">
              <a:rPr lang="en-GB" altLang="en-US"/>
              <a:pPr algn="r" eaLnBrk="1" hangingPunct="1">
                <a:spcBef>
                  <a:spcPct val="0"/>
                </a:spcBef>
              </a:pPr>
              <a:t>10</a:t>
            </a:fld>
            <a:endParaRPr lang="en-GB" altLang="en-US"/>
          </a:p>
        </p:txBody>
      </p:sp>
      <p:sp>
        <p:nvSpPr>
          <p:cNvPr id="20483" name="Rectangle 2"/>
          <p:cNvSpPr>
            <a:spLocks noGrp="1" noRot="1" noChangeAspect="1" noChangeArrowheads="1" noTextEdit="1"/>
          </p:cNvSpPr>
          <p:nvPr>
            <p:ph type="sldImg"/>
          </p:nvPr>
        </p:nvSpPr>
        <p:spPr/>
      </p:sp>
      <p:sp>
        <p:nvSpPr>
          <p:cNvPr id="20484" name="Rectangle 3"/>
          <p:cNvSpPr>
            <a:spLocks noGrp="1" noChangeArrowheads="1"/>
          </p:cNvSpPr>
          <p:nvPr>
            <p:ph type="body" idx="1"/>
          </p:nvPr>
        </p:nvSpPr>
        <p:spPr>
          <a:noFill/>
        </p:spPr>
        <p:txBody>
          <a:bodyPr anchor="t"/>
          <a:lstStyle/>
          <a:p>
            <a:pPr eaLnBrk="1" hangingPunct="1">
              <a:buFontTx/>
              <a:buChar char="•"/>
            </a:pPr>
            <a:r>
              <a:rPr lang="en-GB" altLang="en-US" dirty="0"/>
              <a:t>Try to remember the words</a:t>
            </a:r>
          </a:p>
          <a:p>
            <a:pPr eaLnBrk="1" hangingPunct="1">
              <a:buFontTx/>
              <a:buChar char="•"/>
            </a:pPr>
            <a:r>
              <a:rPr lang="en-GB" altLang="en-US" dirty="0"/>
              <a:t>Individual – write them down</a:t>
            </a:r>
          </a:p>
          <a:p>
            <a:pPr eaLnBrk="1" hangingPunct="1">
              <a:buFontTx/>
              <a:buChar char="•"/>
            </a:pPr>
            <a:r>
              <a:rPr lang="en-GB" altLang="en-US" dirty="0"/>
              <a:t>Compare with partners - Show slide again – check your own – norm is 5-9 (non-dyslexic) OR less than 5 (dyslexic)</a:t>
            </a:r>
          </a:p>
          <a:p>
            <a:pPr eaLnBrk="1" hangingPunct="1">
              <a:buFontTx/>
              <a:buChar char="•"/>
            </a:pPr>
            <a:r>
              <a:rPr lang="en-GB" altLang="en-US" dirty="0"/>
              <a:t>What are the implications for teaching – discuss in pairs or groups</a:t>
            </a:r>
          </a:p>
          <a:p>
            <a:pPr eaLnBrk="1" hangingPunct="1">
              <a:buFontTx/>
              <a:buChar char="•"/>
            </a:pPr>
            <a:r>
              <a:rPr lang="en-GB" altLang="en-US" dirty="0"/>
              <a:t>Think of visual memory – e.g. handwriting – can you remember the disabled sign – please draw it now</a:t>
            </a:r>
          </a:p>
          <a:p>
            <a:pPr eaLnBrk="1" hangingPunct="1">
              <a:buFontTx/>
              <a:buChar char="•"/>
            </a:pPr>
            <a:endParaRPr lang="en-GB" altLang="en-US" dirty="0"/>
          </a:p>
        </p:txBody>
      </p:sp>
    </p:spTree>
    <p:extLst>
      <p:ext uri="{BB962C8B-B14F-4D97-AF65-F5344CB8AC3E}">
        <p14:creationId xmlns:p14="http://schemas.microsoft.com/office/powerpoint/2010/main" val="246898525"/>
      </p:ext>
    </p:extLst>
  </p:cSld>
  <p:clrMapOvr>
    <a:overrideClrMapping bg1="lt1" tx1="dk1" bg2="lt2" tx2="dk2" accent1="accent1" accent2="accent2" accent3="accent3" accent4="accent4" accent5="accent5" accent6="accent6" hlink="hlink" folHlink="folHlink"/>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22530"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39C2926C-558D-4755-9120-23189337D9C3}" type="slidenum">
              <a:rPr lang="en-GB" altLang="en-US"/>
              <a:pPr algn="r" eaLnBrk="1" hangingPunct="1">
                <a:spcBef>
                  <a:spcPct val="0"/>
                </a:spcBef>
              </a:pPr>
              <a:t>11</a:t>
            </a:fld>
            <a:endParaRPr lang="en-GB" altLang="en-US"/>
          </a:p>
        </p:txBody>
      </p:sp>
      <p:sp>
        <p:nvSpPr>
          <p:cNvPr id="22531" name="Rectangle 2"/>
          <p:cNvSpPr>
            <a:spLocks noGrp="1" noRot="1" noChangeAspect="1" noChangeArrowheads="1" noTextEdit="1"/>
          </p:cNvSpPr>
          <p:nvPr>
            <p:ph type="sldImg"/>
          </p:nvPr>
        </p:nvSpPr>
        <p:spPr/>
      </p:sp>
      <p:sp>
        <p:nvSpPr>
          <p:cNvPr id="22532" name="Rectangle 3"/>
          <p:cNvSpPr>
            <a:spLocks noGrp="1" noChangeArrowheads="1"/>
          </p:cNvSpPr>
          <p:nvPr>
            <p:ph type="body" idx="1"/>
          </p:nvPr>
        </p:nvSpPr>
        <p:spPr>
          <a:noFill/>
        </p:spPr>
        <p:txBody>
          <a:bodyPr anchor="t"/>
          <a:lstStyle/>
          <a:p>
            <a:pPr eaLnBrk="1" hangingPunct="1">
              <a:buFontTx/>
              <a:buChar char="•"/>
            </a:pPr>
            <a:r>
              <a:rPr lang="en-GB" altLang="en-US" dirty="0"/>
              <a:t>Difficulties in writing – learning to write requires an average of 10 times repetition for the skill to become automatic </a:t>
            </a:r>
          </a:p>
          <a:p>
            <a:pPr eaLnBrk="1" hangingPunct="1">
              <a:buFontTx/>
              <a:buChar char="•"/>
            </a:pPr>
            <a:r>
              <a:rPr lang="en-GB" altLang="en-US" dirty="0"/>
              <a:t>With a dyslexic person it can take between 10 to the power of 2 or even 3 – similar with Dyspraxia/ADHD – mainly due to lack of concentration</a:t>
            </a:r>
          </a:p>
          <a:p>
            <a:pPr eaLnBrk="1" hangingPunct="1">
              <a:buFontTx/>
              <a:buChar char="•"/>
            </a:pPr>
            <a:r>
              <a:rPr lang="en-GB" altLang="en-US" dirty="0"/>
              <a:t>What are the implications for note taking – discuss – general feedback</a:t>
            </a:r>
          </a:p>
          <a:p>
            <a:pPr eaLnBrk="1" hangingPunct="1">
              <a:buFontTx/>
              <a:buChar char="•"/>
            </a:pPr>
            <a:r>
              <a:rPr lang="en-GB" altLang="en-US" dirty="0"/>
              <a:t>Copy the following – show slide with Arabic word – discuss difficulty, skills involved+ – general feedback</a:t>
            </a:r>
          </a:p>
          <a:p>
            <a:pPr eaLnBrk="1" hangingPunct="1">
              <a:buFontTx/>
              <a:buChar char="•"/>
            </a:pPr>
            <a:endParaRPr lang="en-GB" altLang="en-US" dirty="0"/>
          </a:p>
        </p:txBody>
      </p:sp>
    </p:spTree>
    <p:extLst>
      <p:ext uri="{BB962C8B-B14F-4D97-AF65-F5344CB8AC3E}">
        <p14:creationId xmlns:p14="http://schemas.microsoft.com/office/powerpoint/2010/main" val="3312771688"/>
      </p:ext>
    </p:extLst>
  </p:cSld>
  <p:clrMapOvr>
    <a:overrideClrMapping bg1="lt1" tx1="dk1" bg2="lt2" tx2="dk2" accent1="accent1" accent2="accent2" accent3="accent3" accent4="accent4" accent5="accent5" accent6="accent6" hlink="hlink" folHlink="folHlink"/>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Eaquals Slid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2130425"/>
            <a:ext cx="6916928" cy="1470025"/>
          </a:xfrm>
        </p:spPr>
        <p:txBody>
          <a:bodyPr/>
          <a:lstStyle>
            <a:lvl1pPr>
              <a:defRPr>
                <a:solidFill>
                  <a:schemeClr val="bg1"/>
                </a:solidFill>
              </a:defRPr>
            </a:lvl1pPr>
          </a:lstStyle>
          <a:p>
            <a:r>
              <a:rPr lang="en-GB" dirty="0"/>
              <a:t>Click to edit Master title style</a:t>
            </a:r>
            <a:endParaRPr lang="en-US" dirty="0"/>
          </a:p>
        </p:txBody>
      </p:sp>
      <p:sp>
        <p:nvSpPr>
          <p:cNvPr id="3" name="Subtitle 2"/>
          <p:cNvSpPr>
            <a:spLocks noGrp="1"/>
          </p:cNvSpPr>
          <p:nvPr>
            <p:ph type="subTitle" idx="1"/>
          </p:nvPr>
        </p:nvSpPr>
        <p:spPr>
          <a:xfrm>
            <a:off x="685800" y="3886200"/>
            <a:ext cx="6916928" cy="1752600"/>
          </a:xfrm>
        </p:spPr>
        <p:txBody>
          <a:bodyPr>
            <a:normAutofit/>
          </a:bodyPr>
          <a:lstStyle>
            <a:lvl1pPr marL="0" indent="0" algn="l">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r>
              <a:rPr lang="en-US"/>
              <a:t>©Eaquals  06/08/2014</a:t>
            </a:r>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r>
              <a:rPr lang="en-US"/>
              <a:t>©Eaquals  06/08/2014</a:t>
            </a:r>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A9234E-1C7A-7447-A59A-962B2A212EA2}" type="slidenum">
              <a:rPr lang="en-US" smtClean="0"/>
              <a:pPr/>
              <a:t>‹#›</a:t>
            </a:fld>
            <a:endParaRPr lang="en-US" dirty="0"/>
          </a:p>
        </p:txBody>
      </p:sp>
      <p:pic>
        <p:nvPicPr>
          <p:cNvPr id="7" name="Picture 6" descr="Eaquals Logo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45618" y="341054"/>
            <a:ext cx="2249121" cy="1134601"/>
          </a:xfrm>
          <a:prstGeom prst="rect">
            <a:avLst/>
          </a:prstGeom>
        </p:spPr>
      </p:pic>
    </p:spTree>
    <p:extLst>
      <p:ext uri="{BB962C8B-B14F-4D97-AF65-F5344CB8AC3E}">
        <p14:creationId xmlns:p14="http://schemas.microsoft.com/office/powerpoint/2010/main" val="146877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r>
              <a:rPr lang="en-US"/>
              <a:t>©Eaquals  06/08/2014</a:t>
            </a:r>
          </a:p>
        </p:txBody>
      </p:sp>
      <p:sp>
        <p:nvSpPr>
          <p:cNvPr id="5" name="Footer Placeholder 4"/>
          <p:cNvSpPr>
            <a:spLocks noGrp="1"/>
          </p:cNvSpPr>
          <p:nvPr>
            <p:ph type="ftr" sz="quarter" idx="11"/>
          </p:nvPr>
        </p:nvSpPr>
        <p:spPr/>
        <p:txBody>
          <a:bodyPr/>
          <a:lstStyle/>
          <a:p>
            <a:r>
              <a:rPr lang="en-US"/>
              <a:t>©Eaquals  06/08/2014</a:t>
            </a:r>
          </a:p>
        </p:txBody>
      </p:sp>
      <p:sp>
        <p:nvSpPr>
          <p:cNvPr id="6" name="Slide Number Placeholder 5"/>
          <p:cNvSpPr>
            <a:spLocks noGrp="1"/>
          </p:cNvSpPr>
          <p:nvPr>
            <p:ph type="sldNum" sz="quarter" idx="12"/>
          </p:nvPr>
        </p:nvSpPr>
        <p:spPr/>
        <p:txBody>
          <a:bodyPr/>
          <a:lstStyle/>
          <a:p>
            <a:fld id="{8FA9234E-1C7A-7447-A59A-962B2A212EA2}" type="slidenum">
              <a:rPr lang="en-US" smtClean="0"/>
              <a:t>‹#›</a:t>
            </a:fld>
            <a:endParaRPr lang="en-US"/>
          </a:p>
        </p:txBody>
      </p:sp>
    </p:spTree>
    <p:extLst>
      <p:ext uri="{BB962C8B-B14F-4D97-AF65-F5344CB8AC3E}">
        <p14:creationId xmlns:p14="http://schemas.microsoft.com/office/powerpoint/2010/main" val="225237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940215"/>
            <a:ext cx="4038600" cy="41859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4648200" y="1940215"/>
            <a:ext cx="4038600" cy="41859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r>
              <a:rPr lang="en-US"/>
              <a:t>©Eaquals  06/08/2014</a:t>
            </a:r>
          </a:p>
        </p:txBody>
      </p:sp>
      <p:sp>
        <p:nvSpPr>
          <p:cNvPr id="6" name="Footer Placeholder 5"/>
          <p:cNvSpPr>
            <a:spLocks noGrp="1"/>
          </p:cNvSpPr>
          <p:nvPr>
            <p:ph type="ftr" sz="quarter" idx="11"/>
          </p:nvPr>
        </p:nvSpPr>
        <p:spPr/>
        <p:txBody>
          <a:bodyPr/>
          <a:lstStyle/>
          <a:p>
            <a:r>
              <a:rPr lang="en-US"/>
              <a:t>©Eaquals  06/08/2014</a:t>
            </a:r>
          </a:p>
        </p:txBody>
      </p:sp>
      <p:sp>
        <p:nvSpPr>
          <p:cNvPr id="7" name="Slide Number Placeholder 6"/>
          <p:cNvSpPr>
            <a:spLocks noGrp="1"/>
          </p:cNvSpPr>
          <p:nvPr>
            <p:ph type="sldNum" sz="quarter" idx="12"/>
          </p:nvPr>
        </p:nvSpPr>
        <p:spPr/>
        <p:txBody>
          <a:bodyPr/>
          <a:lstStyle/>
          <a:p>
            <a:fld id="{8FA9234E-1C7A-7447-A59A-962B2A212EA2}" type="slidenum">
              <a:rPr lang="en-US" smtClean="0"/>
              <a:t>‹#›</a:t>
            </a:fld>
            <a:endParaRPr lang="en-US"/>
          </a:p>
        </p:txBody>
      </p:sp>
    </p:spTree>
    <p:extLst>
      <p:ext uri="{BB962C8B-B14F-4D97-AF65-F5344CB8AC3E}">
        <p14:creationId xmlns:p14="http://schemas.microsoft.com/office/powerpoint/2010/main" val="399120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r>
              <a:rPr lang="en-US"/>
              <a:t>©Eaquals  06/08/2014</a:t>
            </a:r>
          </a:p>
        </p:txBody>
      </p:sp>
      <p:sp>
        <p:nvSpPr>
          <p:cNvPr id="4" name="Footer Placeholder 3"/>
          <p:cNvSpPr>
            <a:spLocks noGrp="1"/>
          </p:cNvSpPr>
          <p:nvPr>
            <p:ph type="ftr" sz="quarter" idx="11"/>
          </p:nvPr>
        </p:nvSpPr>
        <p:spPr/>
        <p:txBody>
          <a:bodyPr/>
          <a:lstStyle/>
          <a:p>
            <a:r>
              <a:rPr lang="en-US"/>
              <a:t>©Eaquals  06/08/2014</a:t>
            </a:r>
          </a:p>
        </p:txBody>
      </p:sp>
      <p:sp>
        <p:nvSpPr>
          <p:cNvPr id="5" name="Slide Number Placeholder 4"/>
          <p:cNvSpPr>
            <a:spLocks noGrp="1"/>
          </p:cNvSpPr>
          <p:nvPr>
            <p:ph type="sldNum" sz="quarter" idx="12"/>
          </p:nvPr>
        </p:nvSpPr>
        <p:spPr/>
        <p:txBody>
          <a:bodyPr/>
          <a:lstStyle/>
          <a:p>
            <a:fld id="{8FA9234E-1C7A-7447-A59A-962B2A212EA2}" type="slidenum">
              <a:rPr lang="en-US" smtClean="0"/>
              <a:t>‹#›</a:t>
            </a:fld>
            <a:endParaRPr lang="en-US"/>
          </a:p>
        </p:txBody>
      </p:sp>
    </p:spTree>
    <p:extLst>
      <p:ext uri="{BB962C8B-B14F-4D97-AF65-F5344CB8AC3E}">
        <p14:creationId xmlns:p14="http://schemas.microsoft.com/office/powerpoint/2010/main" val="4293889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©Eaquals  06/08/2014</a:t>
            </a:r>
          </a:p>
        </p:txBody>
      </p:sp>
      <p:sp>
        <p:nvSpPr>
          <p:cNvPr id="3" name="Footer Placeholder 2"/>
          <p:cNvSpPr>
            <a:spLocks noGrp="1"/>
          </p:cNvSpPr>
          <p:nvPr>
            <p:ph type="ftr" sz="quarter" idx="11"/>
          </p:nvPr>
        </p:nvSpPr>
        <p:spPr/>
        <p:txBody>
          <a:bodyPr/>
          <a:lstStyle/>
          <a:p>
            <a:r>
              <a:rPr lang="en-US"/>
              <a:t>©Eaquals  06/08/2014</a:t>
            </a:r>
          </a:p>
        </p:txBody>
      </p:sp>
      <p:sp>
        <p:nvSpPr>
          <p:cNvPr id="4" name="Slide Number Placeholder 3"/>
          <p:cNvSpPr>
            <a:spLocks noGrp="1"/>
          </p:cNvSpPr>
          <p:nvPr>
            <p:ph type="sldNum" sz="quarter" idx="12"/>
          </p:nvPr>
        </p:nvSpPr>
        <p:spPr/>
        <p:txBody>
          <a:bodyPr/>
          <a:lstStyle/>
          <a:p>
            <a:fld id="{8FA9234E-1C7A-7447-A59A-962B2A212EA2}" type="slidenum">
              <a:rPr lang="en-US" smtClean="0"/>
              <a:t>‹#›</a:t>
            </a:fld>
            <a:endParaRPr lang="en-US"/>
          </a:p>
        </p:txBody>
      </p:sp>
    </p:spTree>
    <p:extLst>
      <p:ext uri="{BB962C8B-B14F-4D97-AF65-F5344CB8AC3E}">
        <p14:creationId xmlns:p14="http://schemas.microsoft.com/office/powerpoint/2010/main" val="3734627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73097"/>
            <a:ext cx="3008313" cy="1162050"/>
          </a:xfrm>
        </p:spPr>
        <p:txBody>
          <a:bodyPr anchor="b"/>
          <a:lstStyle>
            <a:lvl1pPr algn="l">
              <a:defRPr sz="2000" b="1"/>
            </a:lvl1pPr>
          </a:lstStyle>
          <a:p>
            <a:r>
              <a:rPr lang="en-GB" dirty="0"/>
              <a:t>Click to edit Master title style</a:t>
            </a:r>
            <a:endParaRPr lang="en-US" dirty="0"/>
          </a:p>
        </p:txBody>
      </p:sp>
      <p:sp>
        <p:nvSpPr>
          <p:cNvPr id="3" name="Content Placeholder 2"/>
          <p:cNvSpPr>
            <a:spLocks noGrp="1"/>
          </p:cNvSpPr>
          <p:nvPr>
            <p:ph idx="1"/>
          </p:nvPr>
        </p:nvSpPr>
        <p:spPr>
          <a:xfrm>
            <a:off x="3575050" y="873097"/>
            <a:ext cx="5111750" cy="52530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ext Placeholder 3"/>
          <p:cNvSpPr>
            <a:spLocks noGrp="1"/>
          </p:cNvSpPr>
          <p:nvPr>
            <p:ph type="body" sz="half" idx="2"/>
          </p:nvPr>
        </p:nvSpPr>
        <p:spPr>
          <a:xfrm>
            <a:off x="457200" y="2257705"/>
            <a:ext cx="3008313" cy="386845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r>
              <a:rPr lang="en-US"/>
              <a:t>©Eaquals  06/08/2014</a:t>
            </a:r>
          </a:p>
        </p:txBody>
      </p:sp>
      <p:sp>
        <p:nvSpPr>
          <p:cNvPr id="6" name="Footer Placeholder 5"/>
          <p:cNvSpPr>
            <a:spLocks noGrp="1"/>
          </p:cNvSpPr>
          <p:nvPr>
            <p:ph type="ftr" sz="quarter" idx="11"/>
          </p:nvPr>
        </p:nvSpPr>
        <p:spPr/>
        <p:txBody>
          <a:bodyPr/>
          <a:lstStyle/>
          <a:p>
            <a:r>
              <a:rPr lang="en-US"/>
              <a:t>©Eaquals  06/08/2014</a:t>
            </a:r>
          </a:p>
        </p:txBody>
      </p:sp>
      <p:sp>
        <p:nvSpPr>
          <p:cNvPr id="7" name="Slide Number Placeholder 6"/>
          <p:cNvSpPr>
            <a:spLocks noGrp="1"/>
          </p:cNvSpPr>
          <p:nvPr>
            <p:ph type="sldNum" sz="quarter" idx="12"/>
          </p:nvPr>
        </p:nvSpPr>
        <p:spPr/>
        <p:txBody>
          <a:bodyPr/>
          <a:lstStyle/>
          <a:p>
            <a:fld id="{8FA9234E-1C7A-7447-A59A-962B2A212EA2}" type="slidenum">
              <a:rPr lang="en-US" smtClean="0"/>
              <a:t>‹#›</a:t>
            </a:fld>
            <a:endParaRPr lang="en-US"/>
          </a:p>
        </p:txBody>
      </p:sp>
    </p:spTree>
    <p:extLst>
      <p:ext uri="{BB962C8B-B14F-4D97-AF65-F5344CB8AC3E}">
        <p14:creationId xmlns:p14="http://schemas.microsoft.com/office/powerpoint/2010/main" val="1782143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800600"/>
            <a:ext cx="7066148" cy="566738"/>
          </a:xfrm>
        </p:spPr>
        <p:txBody>
          <a:bodyPr anchor="b"/>
          <a:lstStyle>
            <a:lvl1pPr algn="l">
              <a:defRPr sz="2000" b="1"/>
            </a:lvl1pPr>
          </a:lstStyle>
          <a:p>
            <a:r>
              <a:rPr lang="en-GB" dirty="0"/>
              <a:t>Click to edit Master title style</a:t>
            </a:r>
            <a:endParaRPr lang="en-US" dirty="0"/>
          </a:p>
        </p:txBody>
      </p:sp>
      <p:sp>
        <p:nvSpPr>
          <p:cNvPr id="3" name="Picture Placeholder 2"/>
          <p:cNvSpPr>
            <a:spLocks noGrp="1"/>
          </p:cNvSpPr>
          <p:nvPr>
            <p:ph type="pic" idx="1"/>
          </p:nvPr>
        </p:nvSpPr>
        <p:spPr>
          <a:xfrm>
            <a:off x="457199" y="837819"/>
            <a:ext cx="7066149" cy="38897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457200" y="5367338"/>
            <a:ext cx="706614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a:t>Click to edit Master text styles</a:t>
            </a:r>
          </a:p>
        </p:txBody>
      </p:sp>
      <p:sp>
        <p:nvSpPr>
          <p:cNvPr id="5" name="Date Placeholder 4"/>
          <p:cNvSpPr>
            <a:spLocks noGrp="1"/>
          </p:cNvSpPr>
          <p:nvPr>
            <p:ph type="dt" sz="half" idx="10"/>
          </p:nvPr>
        </p:nvSpPr>
        <p:spPr/>
        <p:txBody>
          <a:bodyPr/>
          <a:lstStyle/>
          <a:p>
            <a:r>
              <a:rPr lang="en-US"/>
              <a:t>©Eaquals  06/08/2014</a:t>
            </a:r>
          </a:p>
        </p:txBody>
      </p:sp>
      <p:sp>
        <p:nvSpPr>
          <p:cNvPr id="6" name="Footer Placeholder 5"/>
          <p:cNvSpPr>
            <a:spLocks noGrp="1"/>
          </p:cNvSpPr>
          <p:nvPr>
            <p:ph type="ftr" sz="quarter" idx="11"/>
          </p:nvPr>
        </p:nvSpPr>
        <p:spPr/>
        <p:txBody>
          <a:bodyPr/>
          <a:lstStyle/>
          <a:p>
            <a:r>
              <a:rPr lang="en-US"/>
              <a:t>©Eaquals  06/08/2014</a:t>
            </a:r>
          </a:p>
        </p:txBody>
      </p:sp>
      <p:sp>
        <p:nvSpPr>
          <p:cNvPr id="7" name="Slide Number Placeholder 6"/>
          <p:cNvSpPr>
            <a:spLocks noGrp="1"/>
          </p:cNvSpPr>
          <p:nvPr>
            <p:ph type="sldNum" sz="quarter" idx="12"/>
          </p:nvPr>
        </p:nvSpPr>
        <p:spPr/>
        <p:txBody>
          <a:bodyPr/>
          <a:lstStyle/>
          <a:p>
            <a:fld id="{8FA9234E-1C7A-7447-A59A-962B2A212EA2}" type="slidenum">
              <a:rPr lang="en-US" smtClean="0"/>
              <a:t>‹#›</a:t>
            </a:fld>
            <a:endParaRPr lang="en-US"/>
          </a:p>
        </p:txBody>
      </p:sp>
    </p:spTree>
    <p:extLst>
      <p:ext uri="{BB962C8B-B14F-4D97-AF65-F5344CB8AC3E}">
        <p14:creationId xmlns:p14="http://schemas.microsoft.com/office/powerpoint/2010/main" val="76126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02692"/>
            <a:ext cx="7066149" cy="1164130"/>
          </a:xfrm>
          <a:prstGeom prst="rect">
            <a:avLst/>
          </a:prstGeom>
        </p:spPr>
        <p:txBody>
          <a:bodyPr vert="horz" lIns="91440" tIns="45720" rIns="91440" bIns="45720" rtlCol="0" anchor="b">
            <a:normAutofit/>
          </a:bodyPr>
          <a:lstStyle/>
          <a:p>
            <a:r>
              <a:rPr lang="en-GB" dirty="0"/>
              <a:t>Click to edit Master title style</a:t>
            </a:r>
            <a:endParaRPr lang="en-US" dirty="0"/>
          </a:p>
        </p:txBody>
      </p:sp>
      <p:sp>
        <p:nvSpPr>
          <p:cNvPr id="3" name="Text Placeholder 2"/>
          <p:cNvSpPr>
            <a:spLocks noGrp="1"/>
          </p:cNvSpPr>
          <p:nvPr>
            <p:ph type="body" idx="1"/>
          </p:nvPr>
        </p:nvSpPr>
        <p:spPr>
          <a:xfrm>
            <a:off x="457200" y="2046045"/>
            <a:ext cx="7066149" cy="408011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457200" y="6356350"/>
            <a:ext cx="1439072" cy="365125"/>
          </a:xfrm>
          <a:prstGeom prst="rect">
            <a:avLst/>
          </a:prstGeom>
        </p:spPr>
        <p:txBody>
          <a:bodyPr vert="horz" lIns="91440" tIns="45720" rIns="91440" bIns="45720" rtlCol="0" anchor="ctr"/>
          <a:lstStyle>
            <a:lvl1pPr algn="l">
              <a:defRPr sz="1000">
                <a:solidFill>
                  <a:schemeClr val="tx2"/>
                </a:solidFill>
              </a:defRPr>
            </a:lvl1pPr>
          </a:lstStyle>
          <a:p>
            <a:r>
              <a:rPr lang="en-US"/>
              <a:t>©Eaquals  06/08/2014</a:t>
            </a:r>
            <a:endParaRPr lang="en-US" dirty="0"/>
          </a:p>
        </p:txBody>
      </p:sp>
      <p:sp>
        <p:nvSpPr>
          <p:cNvPr id="5" name="Footer Placeholder 4"/>
          <p:cNvSpPr>
            <a:spLocks noGrp="1"/>
          </p:cNvSpPr>
          <p:nvPr>
            <p:ph type="ftr" sz="quarter" idx="3"/>
          </p:nvPr>
        </p:nvSpPr>
        <p:spPr>
          <a:xfrm>
            <a:off x="1896272" y="6356350"/>
            <a:ext cx="4123528" cy="365125"/>
          </a:xfrm>
          <a:prstGeom prst="rect">
            <a:avLst/>
          </a:prstGeom>
        </p:spPr>
        <p:txBody>
          <a:bodyPr vert="horz" lIns="91440" tIns="45720" rIns="91440" bIns="45720" rtlCol="0" anchor="ctr"/>
          <a:lstStyle>
            <a:lvl1pPr algn="l">
              <a:defRPr sz="1000">
                <a:solidFill>
                  <a:schemeClr val="tx2"/>
                </a:solidFill>
              </a:defRPr>
            </a:lvl1pPr>
          </a:lstStyle>
          <a:p>
            <a:r>
              <a:rPr lang="en-US"/>
              <a:t>©Eaquals  06/08/2014</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b="1">
                <a:solidFill>
                  <a:schemeClr val="tx2"/>
                </a:solidFill>
              </a:defRPr>
            </a:lvl1pPr>
          </a:lstStyle>
          <a:p>
            <a:fld id="{8FA9234E-1C7A-7447-A59A-962B2A212EA2}" type="slidenum">
              <a:rPr lang="en-US" smtClean="0"/>
              <a:pPr/>
              <a:t>‹#›</a:t>
            </a:fld>
            <a:endParaRPr lang="en-US" dirty="0"/>
          </a:p>
        </p:txBody>
      </p:sp>
      <p:pic>
        <p:nvPicPr>
          <p:cNvPr id="9" name="Picture 8"/>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6345617" y="253372"/>
            <a:ext cx="2249121" cy="1135035"/>
          </a:xfrm>
          <a:prstGeom prst="rect">
            <a:avLst/>
          </a:prstGeom>
        </p:spPr>
      </p:pic>
    </p:spTree>
    <p:extLst>
      <p:ext uri="{BB962C8B-B14F-4D97-AF65-F5344CB8AC3E}">
        <p14:creationId xmlns:p14="http://schemas.microsoft.com/office/powerpoint/2010/main" val="2880135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Lst>
  <p:hf sldNum="0" hdr="0" dt="0"/>
  <p:txStyles>
    <p:titleStyle>
      <a:lvl1pPr algn="l" defTabSz="457200" rtl="0" eaLnBrk="1" latinLnBrk="0" hangingPunct="1">
        <a:lnSpc>
          <a:spcPct val="90000"/>
        </a:lnSpc>
        <a:spcBef>
          <a:spcPct val="0"/>
        </a:spcBef>
        <a:buNone/>
        <a:defRPr sz="3800" b="1" kern="1200">
          <a:solidFill>
            <a:schemeClr val="tx2"/>
          </a:solidFill>
          <a:latin typeface="+mj-lt"/>
          <a:ea typeface="+mj-ea"/>
          <a:cs typeface="+mj-cs"/>
        </a:defRPr>
      </a:lvl1pPr>
    </p:titleStyle>
    <p:bodyStyle>
      <a:lvl1pPr marL="342900" indent="-342900" algn="l" defTabSz="457200" rtl="0" eaLnBrk="1" latinLnBrk="0" hangingPunct="1">
        <a:spcBef>
          <a:spcPct val="20000"/>
        </a:spcBef>
        <a:buClr>
          <a:schemeClr val="tx2"/>
        </a:buClr>
        <a:buFont typeface="Arial"/>
        <a:buChar char="•"/>
        <a:defRPr sz="3200" b="1" kern="1200">
          <a:solidFill>
            <a:schemeClr val="tx2"/>
          </a:solidFill>
          <a:latin typeface="+mn-lt"/>
          <a:ea typeface="+mn-ea"/>
          <a:cs typeface="+mn-cs"/>
        </a:defRPr>
      </a:lvl1pPr>
      <a:lvl2pPr marL="742950" indent="-285750" algn="l" defTabSz="457200" rtl="0" eaLnBrk="1" latinLnBrk="0" hangingPunct="1">
        <a:spcBef>
          <a:spcPct val="20000"/>
        </a:spcBef>
        <a:buClr>
          <a:schemeClr val="tx2"/>
        </a:buClr>
        <a:buFont typeface="Arial"/>
        <a:buChar char="•"/>
        <a:defRPr sz="2800" b="0" kern="1200">
          <a:solidFill>
            <a:schemeClr val="tx1"/>
          </a:solidFill>
          <a:latin typeface="+mn-lt"/>
          <a:ea typeface="+mn-ea"/>
          <a:cs typeface="+mn-cs"/>
        </a:defRPr>
      </a:lvl2pPr>
      <a:lvl3pPr marL="1143000" indent="-228600" algn="l" defTabSz="457200" rtl="0" eaLnBrk="1" latinLnBrk="0" hangingPunct="1">
        <a:spcBef>
          <a:spcPct val="20000"/>
        </a:spcBef>
        <a:buClr>
          <a:schemeClr val="tx2"/>
        </a:buClr>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Clr>
          <a:schemeClr val="tx2"/>
        </a:buClr>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Clr>
          <a:schemeClr val="tx2"/>
        </a:buClr>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hyperlink" Target="http://www.adhdfoundation.org.uk/" TargetMode="External"/><Relationship Id="rId2" Type="http://schemas.openxmlformats.org/officeDocument/2006/relationships/hyperlink" Target="http://www.dyslexiaaction.org.uk/" TargetMode="External"/><Relationship Id="rId1" Type="http://schemas.openxmlformats.org/officeDocument/2006/relationships/slideLayout" Target="../slideLayouts/slideLayout2.xml"/><Relationship Id="rId5" Type="http://schemas.openxmlformats.org/officeDocument/2006/relationships/hyperlink" Target="http://www.teachingenglish.org.uk/" TargetMode="External"/><Relationship Id="rId4" Type="http://schemas.openxmlformats.org/officeDocument/2006/relationships/hyperlink" Target="http://www.dyspraxiafoundation.org.uk/"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solidFill>
                  <a:schemeClr val="accent2"/>
                </a:solidFill>
              </a:rPr>
              <a:t>Dyslexia/</a:t>
            </a:r>
            <a:r>
              <a:rPr lang="en-GB" altLang="en-US" dirty="0"/>
              <a:t>Dyspraxia</a:t>
            </a:r>
            <a:r>
              <a:rPr lang="en-GB" altLang="en-US" dirty="0">
                <a:solidFill>
                  <a:schemeClr val="accent2"/>
                </a:solidFill>
              </a:rPr>
              <a:t>/ADHD</a:t>
            </a:r>
            <a:endParaRPr lang="en-US" dirty="0"/>
          </a:p>
        </p:txBody>
      </p:sp>
      <p:sp>
        <p:nvSpPr>
          <p:cNvPr id="3" name="Subtitle 2"/>
          <p:cNvSpPr>
            <a:spLocks noGrp="1"/>
          </p:cNvSpPr>
          <p:nvPr>
            <p:ph type="subTitle" idx="1"/>
          </p:nvPr>
        </p:nvSpPr>
        <p:spPr/>
        <p:txBody>
          <a:bodyPr/>
          <a:lstStyle/>
          <a:p>
            <a:pPr algn="ctr"/>
            <a:r>
              <a:rPr lang="en-GB" altLang="en-US" sz="4000" dirty="0">
                <a:solidFill>
                  <a:schemeClr val="accent2"/>
                </a:solidFill>
              </a:rPr>
              <a:t>Raising</a:t>
            </a:r>
            <a:r>
              <a:rPr lang="en-GB" altLang="en-US" sz="4000" dirty="0"/>
              <a:t> </a:t>
            </a:r>
            <a:r>
              <a:rPr lang="en-GB" altLang="en-US" sz="4000" dirty="0">
                <a:solidFill>
                  <a:schemeClr val="accent2"/>
                </a:solidFill>
              </a:rPr>
              <a:t>awareness</a:t>
            </a:r>
          </a:p>
          <a:p>
            <a:pPr algn="ctr"/>
            <a:endParaRPr lang="en-US" dirty="0"/>
          </a:p>
        </p:txBody>
      </p:sp>
      <p:sp>
        <p:nvSpPr>
          <p:cNvPr id="5" name="Footer Placeholder 4"/>
          <p:cNvSpPr>
            <a:spLocks noGrp="1"/>
          </p:cNvSpPr>
          <p:nvPr>
            <p:ph type="ftr" sz="quarter" idx="11"/>
          </p:nvPr>
        </p:nvSpPr>
        <p:spPr/>
        <p:txBody>
          <a:bodyPr/>
          <a:lstStyle/>
          <a:p>
            <a:r>
              <a:rPr lang="en-US"/>
              <a:t>©Eaquals  06/08/2014</a:t>
            </a:r>
            <a:endParaRPr lang="en-US" dirty="0"/>
          </a:p>
        </p:txBody>
      </p:sp>
    </p:spTree>
    <p:extLst>
      <p:ext uri="{BB962C8B-B14F-4D97-AF65-F5344CB8AC3E}">
        <p14:creationId xmlns:p14="http://schemas.microsoft.com/office/powerpoint/2010/main" val="4268222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pPr eaLnBrk="1" hangingPunct="1"/>
            <a:r>
              <a:rPr lang="en-GB" altLang="en-US" dirty="0">
                <a:solidFill>
                  <a:srgbClr val="000099"/>
                </a:solidFill>
                <a:latin typeface="Comic Sans MS" panose="030F0702030302020204" pitchFamily="66" charset="0"/>
              </a:rPr>
              <a:t>30 seconds to remember</a:t>
            </a:r>
          </a:p>
        </p:txBody>
      </p:sp>
      <p:sp>
        <p:nvSpPr>
          <p:cNvPr id="23555" name="Rectangle 3"/>
          <p:cNvSpPr>
            <a:spLocks noGrp="1" noChangeArrowheads="1"/>
          </p:cNvSpPr>
          <p:nvPr>
            <p:ph type="body" idx="4294967295"/>
          </p:nvPr>
        </p:nvSpPr>
        <p:spPr/>
        <p:txBody>
          <a:bodyPr/>
          <a:lstStyle/>
          <a:p>
            <a:pPr algn="ctr" eaLnBrk="1" hangingPunct="1">
              <a:buFontTx/>
              <a:buNone/>
            </a:pPr>
            <a:endParaRPr lang="en-GB" altLang="en-US" sz="1400" dirty="0">
              <a:solidFill>
                <a:srgbClr val="0000FF"/>
              </a:solidFill>
              <a:latin typeface="Comic Sans MS" panose="030F0702030302020204" pitchFamily="66" charset="0"/>
            </a:endParaRPr>
          </a:p>
          <a:p>
            <a:pPr eaLnBrk="1" hangingPunct="1">
              <a:buFontTx/>
              <a:buNone/>
            </a:pPr>
            <a:r>
              <a:rPr lang="en-GB" altLang="en-US" sz="2000" dirty="0">
                <a:solidFill>
                  <a:srgbClr val="000099"/>
                </a:solidFill>
                <a:latin typeface="Comic Sans MS" panose="030F0702030302020204" pitchFamily="66" charset="0"/>
              </a:rPr>
              <a:t>Skirt		Pencil</a:t>
            </a:r>
          </a:p>
          <a:p>
            <a:pPr eaLnBrk="1" hangingPunct="1">
              <a:buFontTx/>
              <a:buNone/>
            </a:pPr>
            <a:r>
              <a:rPr lang="en-GB" altLang="en-US" sz="2000" dirty="0">
                <a:solidFill>
                  <a:srgbClr val="000099"/>
                </a:solidFill>
                <a:latin typeface="Comic Sans MS" panose="030F0702030302020204" pitchFamily="66" charset="0"/>
              </a:rPr>
              <a:t>Computer	Raisin</a:t>
            </a:r>
          </a:p>
          <a:p>
            <a:pPr eaLnBrk="1" hangingPunct="1">
              <a:buFontTx/>
              <a:buNone/>
            </a:pPr>
            <a:r>
              <a:rPr lang="en-GB" altLang="en-US" sz="2000" dirty="0">
                <a:solidFill>
                  <a:srgbClr val="000099"/>
                </a:solidFill>
                <a:latin typeface="Comic Sans MS" panose="030F0702030302020204" pitchFamily="66" charset="0"/>
              </a:rPr>
              <a:t>Green		Blue</a:t>
            </a:r>
          </a:p>
          <a:p>
            <a:pPr eaLnBrk="1" hangingPunct="1">
              <a:buFontTx/>
              <a:buNone/>
            </a:pPr>
            <a:r>
              <a:rPr lang="en-GB" altLang="en-US" sz="2000" dirty="0">
                <a:solidFill>
                  <a:srgbClr val="000099"/>
                </a:solidFill>
                <a:latin typeface="Comic Sans MS" panose="030F0702030302020204" pitchFamily="66" charset="0"/>
              </a:rPr>
              <a:t>Plum		Shorts</a:t>
            </a:r>
          </a:p>
          <a:p>
            <a:pPr eaLnBrk="1" hangingPunct="1">
              <a:buFontTx/>
              <a:buNone/>
            </a:pPr>
            <a:r>
              <a:rPr lang="en-GB" altLang="en-US" sz="2000" dirty="0">
                <a:solidFill>
                  <a:srgbClr val="000099"/>
                </a:solidFill>
                <a:latin typeface="Comic Sans MS" panose="030F0702030302020204" pitchFamily="66" charset="0"/>
              </a:rPr>
              <a:t>Yellow		Pear</a:t>
            </a:r>
          </a:p>
          <a:p>
            <a:pPr eaLnBrk="1" hangingPunct="1">
              <a:buFontTx/>
              <a:buNone/>
            </a:pPr>
            <a:r>
              <a:rPr lang="en-GB" altLang="en-US" sz="2000" dirty="0">
                <a:solidFill>
                  <a:srgbClr val="000099"/>
                </a:solidFill>
                <a:latin typeface="Comic Sans MS" panose="030F0702030302020204" pitchFamily="66" charset="0"/>
              </a:rPr>
              <a:t>Blouse		Mouse</a:t>
            </a:r>
          </a:p>
          <a:p>
            <a:pPr eaLnBrk="1" hangingPunct="1">
              <a:buFontTx/>
              <a:buNone/>
            </a:pPr>
            <a:r>
              <a:rPr lang="en-GB" altLang="en-US" sz="2000" dirty="0">
                <a:solidFill>
                  <a:srgbClr val="000099"/>
                </a:solidFill>
                <a:latin typeface="Comic Sans MS" panose="030F0702030302020204" pitchFamily="66" charset="0"/>
              </a:rPr>
              <a:t>Pineapple	Purple</a:t>
            </a:r>
          </a:p>
          <a:p>
            <a:pPr eaLnBrk="1" hangingPunct="1">
              <a:buFontTx/>
              <a:buNone/>
            </a:pPr>
            <a:r>
              <a:rPr lang="en-GB" altLang="en-US" sz="2000" dirty="0">
                <a:solidFill>
                  <a:srgbClr val="000099"/>
                </a:solidFill>
                <a:latin typeface="Comic Sans MS" panose="030F0702030302020204" pitchFamily="66" charset="0"/>
              </a:rPr>
              <a:t>Shoes		Paper</a:t>
            </a:r>
          </a:p>
          <a:p>
            <a:pPr eaLnBrk="1" hangingPunct="1">
              <a:buFontTx/>
              <a:buNone/>
            </a:pPr>
            <a:r>
              <a:rPr lang="en-GB" altLang="en-US" sz="2000" dirty="0">
                <a:solidFill>
                  <a:srgbClr val="000099"/>
                </a:solidFill>
                <a:latin typeface="Comic Sans MS" panose="030F0702030302020204" pitchFamily="66" charset="0"/>
              </a:rPr>
              <a:t>Red		    Hole punch</a:t>
            </a:r>
          </a:p>
          <a:p>
            <a:pPr eaLnBrk="1" hangingPunct="1">
              <a:buFontTx/>
              <a:buNone/>
            </a:pPr>
            <a:r>
              <a:rPr lang="en-GB" altLang="en-US" sz="2000" dirty="0">
                <a:solidFill>
                  <a:srgbClr val="000099"/>
                </a:solidFill>
                <a:latin typeface="Comic Sans MS" panose="030F0702030302020204" pitchFamily="66" charset="0"/>
              </a:rPr>
              <a:t>Apple		Telephone</a:t>
            </a:r>
          </a:p>
          <a:p>
            <a:pPr eaLnBrk="1" hangingPunct="1">
              <a:buFontTx/>
              <a:buNone/>
            </a:pPr>
            <a:endParaRPr lang="en-GB" altLang="en-US" sz="2000" dirty="0">
              <a:solidFill>
                <a:srgbClr val="0000FF"/>
              </a:solidFill>
              <a:latin typeface="Comic Sans MS" panose="030F0702030302020204" pitchFamily="66" charset="0"/>
            </a:endParaRP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863187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Effect transition="in" filter="fade">
                                      <p:cBhvr>
                                        <p:cTn id="7" dur="1000"/>
                                        <p:tgtEl>
                                          <p:spTgt spid="23555">
                                            <p:txEl>
                                              <p:pRg st="1" end="1"/>
                                            </p:txEl>
                                          </p:spTgt>
                                        </p:tgtEl>
                                      </p:cBhvr>
                                    </p:animEffect>
                                    <p:anim calcmode="lin" valueType="num">
                                      <p:cBhvr>
                                        <p:cTn id="8" dur="10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355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3555">
                                            <p:txEl>
                                              <p:pRg st="2" end="2"/>
                                            </p:txEl>
                                          </p:spTgt>
                                        </p:tgtEl>
                                        <p:attrNameLst>
                                          <p:attrName>style.visibility</p:attrName>
                                        </p:attrNameLst>
                                      </p:cBhvr>
                                      <p:to>
                                        <p:strVal val="visible"/>
                                      </p:to>
                                    </p:set>
                                    <p:animEffect transition="in" filter="fade">
                                      <p:cBhvr>
                                        <p:cTn id="12" dur="1000"/>
                                        <p:tgtEl>
                                          <p:spTgt spid="23555">
                                            <p:txEl>
                                              <p:pRg st="2" end="2"/>
                                            </p:txEl>
                                          </p:spTgt>
                                        </p:tgtEl>
                                      </p:cBhvr>
                                    </p:animEffect>
                                    <p:anim calcmode="lin" valueType="num">
                                      <p:cBhvr>
                                        <p:cTn id="13" dur="10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3555">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3555">
                                            <p:txEl>
                                              <p:pRg st="3" end="3"/>
                                            </p:txEl>
                                          </p:spTgt>
                                        </p:tgtEl>
                                        <p:attrNameLst>
                                          <p:attrName>style.visibility</p:attrName>
                                        </p:attrNameLst>
                                      </p:cBhvr>
                                      <p:to>
                                        <p:strVal val="visible"/>
                                      </p:to>
                                    </p:set>
                                    <p:animEffect transition="in" filter="fade">
                                      <p:cBhvr>
                                        <p:cTn id="17" dur="1000"/>
                                        <p:tgtEl>
                                          <p:spTgt spid="23555">
                                            <p:txEl>
                                              <p:pRg st="3" end="3"/>
                                            </p:txEl>
                                          </p:spTgt>
                                        </p:tgtEl>
                                      </p:cBhvr>
                                    </p:animEffect>
                                    <p:anim calcmode="lin" valueType="num">
                                      <p:cBhvr>
                                        <p:cTn id="18" dur="10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3555">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3555">
                                            <p:txEl>
                                              <p:pRg st="4" end="4"/>
                                            </p:txEl>
                                          </p:spTgt>
                                        </p:tgtEl>
                                        <p:attrNameLst>
                                          <p:attrName>style.visibility</p:attrName>
                                        </p:attrNameLst>
                                      </p:cBhvr>
                                      <p:to>
                                        <p:strVal val="visible"/>
                                      </p:to>
                                    </p:set>
                                    <p:animEffect transition="in" filter="fade">
                                      <p:cBhvr>
                                        <p:cTn id="22" dur="1000"/>
                                        <p:tgtEl>
                                          <p:spTgt spid="23555">
                                            <p:txEl>
                                              <p:pRg st="4" end="4"/>
                                            </p:txEl>
                                          </p:spTgt>
                                        </p:tgtEl>
                                      </p:cBhvr>
                                    </p:animEffect>
                                    <p:anim calcmode="lin" valueType="num">
                                      <p:cBhvr>
                                        <p:cTn id="23" dur="1000" fill="hold"/>
                                        <p:tgtEl>
                                          <p:spTgt spid="23555">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23555">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3555">
                                            <p:txEl>
                                              <p:pRg st="5" end="5"/>
                                            </p:txEl>
                                          </p:spTgt>
                                        </p:tgtEl>
                                        <p:attrNameLst>
                                          <p:attrName>style.visibility</p:attrName>
                                        </p:attrNameLst>
                                      </p:cBhvr>
                                      <p:to>
                                        <p:strVal val="visible"/>
                                      </p:to>
                                    </p:set>
                                    <p:animEffect transition="in" filter="fade">
                                      <p:cBhvr>
                                        <p:cTn id="27" dur="1000"/>
                                        <p:tgtEl>
                                          <p:spTgt spid="23555">
                                            <p:txEl>
                                              <p:pRg st="5" end="5"/>
                                            </p:txEl>
                                          </p:spTgt>
                                        </p:tgtEl>
                                      </p:cBhvr>
                                    </p:animEffect>
                                    <p:anim calcmode="lin" valueType="num">
                                      <p:cBhvr>
                                        <p:cTn id="28" dur="1000" fill="hold"/>
                                        <p:tgtEl>
                                          <p:spTgt spid="23555">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23555">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3555">
                                            <p:txEl>
                                              <p:pRg st="6" end="6"/>
                                            </p:txEl>
                                          </p:spTgt>
                                        </p:tgtEl>
                                        <p:attrNameLst>
                                          <p:attrName>style.visibility</p:attrName>
                                        </p:attrNameLst>
                                      </p:cBhvr>
                                      <p:to>
                                        <p:strVal val="visible"/>
                                      </p:to>
                                    </p:set>
                                    <p:animEffect transition="in" filter="fade">
                                      <p:cBhvr>
                                        <p:cTn id="32" dur="1000"/>
                                        <p:tgtEl>
                                          <p:spTgt spid="23555">
                                            <p:txEl>
                                              <p:pRg st="6" end="6"/>
                                            </p:txEl>
                                          </p:spTgt>
                                        </p:tgtEl>
                                      </p:cBhvr>
                                    </p:animEffect>
                                    <p:anim calcmode="lin" valueType="num">
                                      <p:cBhvr>
                                        <p:cTn id="33" dur="1000" fill="hold"/>
                                        <p:tgtEl>
                                          <p:spTgt spid="23555">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23555">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3555">
                                            <p:txEl>
                                              <p:pRg st="7" end="7"/>
                                            </p:txEl>
                                          </p:spTgt>
                                        </p:tgtEl>
                                        <p:attrNameLst>
                                          <p:attrName>style.visibility</p:attrName>
                                        </p:attrNameLst>
                                      </p:cBhvr>
                                      <p:to>
                                        <p:strVal val="visible"/>
                                      </p:to>
                                    </p:set>
                                    <p:animEffect transition="in" filter="fade">
                                      <p:cBhvr>
                                        <p:cTn id="37" dur="1000"/>
                                        <p:tgtEl>
                                          <p:spTgt spid="23555">
                                            <p:txEl>
                                              <p:pRg st="7" end="7"/>
                                            </p:txEl>
                                          </p:spTgt>
                                        </p:tgtEl>
                                      </p:cBhvr>
                                    </p:animEffect>
                                    <p:anim calcmode="lin" valueType="num">
                                      <p:cBhvr>
                                        <p:cTn id="38" dur="1000" fill="hold"/>
                                        <p:tgtEl>
                                          <p:spTgt spid="23555">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23555">
                                            <p:txEl>
                                              <p:pRg st="7" end="7"/>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23555">
                                            <p:txEl>
                                              <p:pRg st="8" end="8"/>
                                            </p:txEl>
                                          </p:spTgt>
                                        </p:tgtEl>
                                        <p:attrNameLst>
                                          <p:attrName>style.visibility</p:attrName>
                                        </p:attrNameLst>
                                      </p:cBhvr>
                                      <p:to>
                                        <p:strVal val="visible"/>
                                      </p:to>
                                    </p:set>
                                    <p:animEffect transition="in" filter="fade">
                                      <p:cBhvr>
                                        <p:cTn id="42" dur="1000"/>
                                        <p:tgtEl>
                                          <p:spTgt spid="23555">
                                            <p:txEl>
                                              <p:pRg st="8" end="8"/>
                                            </p:txEl>
                                          </p:spTgt>
                                        </p:tgtEl>
                                      </p:cBhvr>
                                    </p:animEffect>
                                    <p:anim calcmode="lin" valueType="num">
                                      <p:cBhvr>
                                        <p:cTn id="43" dur="1000" fill="hold"/>
                                        <p:tgtEl>
                                          <p:spTgt spid="23555">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23555">
                                            <p:txEl>
                                              <p:pRg st="8" end="8"/>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23555">
                                            <p:txEl>
                                              <p:pRg st="9" end="9"/>
                                            </p:txEl>
                                          </p:spTgt>
                                        </p:tgtEl>
                                        <p:attrNameLst>
                                          <p:attrName>style.visibility</p:attrName>
                                        </p:attrNameLst>
                                      </p:cBhvr>
                                      <p:to>
                                        <p:strVal val="visible"/>
                                      </p:to>
                                    </p:set>
                                    <p:animEffect transition="in" filter="fade">
                                      <p:cBhvr>
                                        <p:cTn id="47" dur="1000"/>
                                        <p:tgtEl>
                                          <p:spTgt spid="23555">
                                            <p:txEl>
                                              <p:pRg st="9" end="9"/>
                                            </p:txEl>
                                          </p:spTgt>
                                        </p:tgtEl>
                                      </p:cBhvr>
                                    </p:animEffect>
                                    <p:anim calcmode="lin" valueType="num">
                                      <p:cBhvr>
                                        <p:cTn id="48" dur="1000" fill="hold"/>
                                        <p:tgtEl>
                                          <p:spTgt spid="23555">
                                            <p:txEl>
                                              <p:pRg st="9" end="9"/>
                                            </p:txEl>
                                          </p:spTgt>
                                        </p:tgtEl>
                                        <p:attrNameLst>
                                          <p:attrName>ppt_x</p:attrName>
                                        </p:attrNameLst>
                                      </p:cBhvr>
                                      <p:tavLst>
                                        <p:tav tm="0">
                                          <p:val>
                                            <p:strVal val="#ppt_x"/>
                                          </p:val>
                                        </p:tav>
                                        <p:tav tm="100000">
                                          <p:val>
                                            <p:strVal val="#ppt_x"/>
                                          </p:val>
                                        </p:tav>
                                      </p:tavLst>
                                    </p:anim>
                                    <p:anim calcmode="lin" valueType="num">
                                      <p:cBhvr>
                                        <p:cTn id="49" dur="1000" fill="hold"/>
                                        <p:tgtEl>
                                          <p:spTgt spid="23555">
                                            <p:txEl>
                                              <p:pRg st="9" end="9"/>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23555">
                                            <p:txEl>
                                              <p:pRg st="10" end="10"/>
                                            </p:txEl>
                                          </p:spTgt>
                                        </p:tgtEl>
                                        <p:attrNameLst>
                                          <p:attrName>style.visibility</p:attrName>
                                        </p:attrNameLst>
                                      </p:cBhvr>
                                      <p:to>
                                        <p:strVal val="visible"/>
                                      </p:to>
                                    </p:set>
                                    <p:animEffect transition="in" filter="fade">
                                      <p:cBhvr>
                                        <p:cTn id="52" dur="1000"/>
                                        <p:tgtEl>
                                          <p:spTgt spid="23555">
                                            <p:txEl>
                                              <p:pRg st="10" end="10"/>
                                            </p:txEl>
                                          </p:spTgt>
                                        </p:tgtEl>
                                      </p:cBhvr>
                                    </p:animEffect>
                                    <p:anim calcmode="lin" valueType="num">
                                      <p:cBhvr>
                                        <p:cTn id="53" dur="1000" fill="hold"/>
                                        <p:tgtEl>
                                          <p:spTgt spid="23555">
                                            <p:txEl>
                                              <p:pRg st="10" end="10"/>
                                            </p:txEl>
                                          </p:spTgt>
                                        </p:tgtEl>
                                        <p:attrNameLst>
                                          <p:attrName>ppt_x</p:attrName>
                                        </p:attrNameLst>
                                      </p:cBhvr>
                                      <p:tavLst>
                                        <p:tav tm="0">
                                          <p:val>
                                            <p:strVal val="#ppt_x"/>
                                          </p:val>
                                        </p:tav>
                                        <p:tav tm="100000">
                                          <p:val>
                                            <p:strVal val="#ppt_x"/>
                                          </p:val>
                                        </p:tav>
                                      </p:tavLst>
                                    </p:anim>
                                    <p:anim calcmode="lin" valueType="num">
                                      <p:cBhvr>
                                        <p:cTn id="54" dur="1000" fill="hold"/>
                                        <p:tgtEl>
                                          <p:spTgt spid="2355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pPr algn="l" eaLnBrk="1" hangingPunct="1"/>
            <a:r>
              <a:rPr lang="en-GB" altLang="en-US" dirty="0">
                <a:solidFill>
                  <a:srgbClr val="000099"/>
                </a:solidFill>
              </a:rPr>
              <a:t>Discrepancies</a:t>
            </a:r>
          </a:p>
        </p:txBody>
      </p:sp>
      <p:sp>
        <p:nvSpPr>
          <p:cNvPr id="23555" name="Rectangle 3"/>
          <p:cNvSpPr>
            <a:spLocks noGrp="1" noChangeArrowheads="1"/>
          </p:cNvSpPr>
          <p:nvPr>
            <p:ph type="body" idx="4294967295"/>
          </p:nvPr>
        </p:nvSpPr>
        <p:spPr/>
        <p:txBody>
          <a:bodyPr/>
          <a:lstStyle/>
          <a:p>
            <a:pPr eaLnBrk="1" hangingPunct="1"/>
            <a:endParaRPr lang="en-GB" altLang="en-US" dirty="0">
              <a:solidFill>
                <a:schemeClr val="accent2"/>
              </a:solidFill>
            </a:endParaRPr>
          </a:p>
          <a:p>
            <a:pPr eaLnBrk="1" hangingPunct="1"/>
            <a:r>
              <a:rPr lang="en-GB" altLang="en-US" dirty="0">
                <a:solidFill>
                  <a:srgbClr val="000099"/>
                </a:solidFill>
              </a:rPr>
              <a:t>Intelligence/attainment</a:t>
            </a:r>
          </a:p>
          <a:p>
            <a:pPr eaLnBrk="1" hangingPunct="1"/>
            <a:r>
              <a:rPr lang="en-GB" altLang="en-US" dirty="0">
                <a:solidFill>
                  <a:srgbClr val="000099"/>
                </a:solidFill>
              </a:rPr>
              <a:t>Oral/written work</a:t>
            </a:r>
          </a:p>
          <a:p>
            <a:pPr eaLnBrk="1" hangingPunct="1"/>
            <a:r>
              <a:rPr lang="en-GB" altLang="en-US" dirty="0">
                <a:solidFill>
                  <a:srgbClr val="000099"/>
                </a:solidFill>
              </a:rPr>
              <a:t>Understanding/memory</a:t>
            </a:r>
          </a:p>
          <a:p>
            <a:pPr eaLnBrk="1" hangingPunct="1"/>
            <a:r>
              <a:rPr lang="en-GB" altLang="en-US" dirty="0">
                <a:solidFill>
                  <a:srgbClr val="000099"/>
                </a:solidFill>
              </a:rPr>
              <a:t>Process/product</a:t>
            </a:r>
          </a:p>
          <a:p>
            <a:pPr eaLnBrk="1" hangingPunct="1"/>
            <a:r>
              <a:rPr lang="en-GB" altLang="en-US" dirty="0">
                <a:solidFill>
                  <a:srgbClr val="000099"/>
                </a:solidFill>
              </a:rPr>
              <a:t>Good days/bad days</a:t>
            </a: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12989167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 presetClass="entr" presetSubtype="10" fill="hold" grpId="1" nodeType="clickEffect">
                                  <p:stCondLst>
                                    <p:cond delay="0"/>
                                  </p:stCondLst>
                                  <p:childTnLst>
                                    <p:set>
                                      <p:cBhvr>
                                        <p:cTn id="10" dur="1" fill="hold">
                                          <p:stCondLst>
                                            <p:cond delay="0"/>
                                          </p:stCondLst>
                                        </p:cTn>
                                        <p:tgtEl>
                                          <p:spTgt spid="23554"/>
                                        </p:tgtEl>
                                        <p:attrNameLst>
                                          <p:attrName>style.visibility</p:attrName>
                                        </p:attrNameLst>
                                      </p:cBhvr>
                                      <p:to>
                                        <p:strVal val="visible"/>
                                      </p:to>
                                    </p:set>
                                    <p:animEffect transition="in" filter="checkerboard(across)">
                                      <p:cBhvr>
                                        <p:cTn id="11" dur="1000"/>
                                        <p:tgtEl>
                                          <p:spTgt spid="2355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3555">
                                            <p:txEl>
                                              <p:pRg st="1" end="1"/>
                                            </p:txEl>
                                          </p:spTgt>
                                        </p:tgtEl>
                                        <p:attrNameLst>
                                          <p:attrName>style.visibility</p:attrName>
                                        </p:attrNameLst>
                                      </p:cBhvr>
                                      <p:to>
                                        <p:strVal val="visible"/>
                                      </p:to>
                                    </p:set>
                                    <p:animEffect transition="in" filter="dissolve">
                                      <p:cBhvr>
                                        <p:cTn id="16" dur="1000"/>
                                        <p:tgtEl>
                                          <p:spTgt spid="2355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23555">
                                            <p:txEl>
                                              <p:pRg st="2" end="2"/>
                                            </p:txEl>
                                          </p:spTgt>
                                        </p:tgtEl>
                                        <p:attrNameLst>
                                          <p:attrName>style.visibility</p:attrName>
                                        </p:attrNameLst>
                                      </p:cBhvr>
                                      <p:to>
                                        <p:strVal val="visible"/>
                                      </p:to>
                                    </p:set>
                                    <p:animEffect transition="in" filter="dissolve">
                                      <p:cBhvr>
                                        <p:cTn id="21" dur="1000"/>
                                        <p:tgtEl>
                                          <p:spTgt spid="23555">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23555">
                                            <p:txEl>
                                              <p:pRg st="3" end="3"/>
                                            </p:txEl>
                                          </p:spTgt>
                                        </p:tgtEl>
                                        <p:attrNameLst>
                                          <p:attrName>style.visibility</p:attrName>
                                        </p:attrNameLst>
                                      </p:cBhvr>
                                      <p:to>
                                        <p:strVal val="visible"/>
                                      </p:to>
                                    </p:set>
                                    <p:animEffect transition="in" filter="dissolve">
                                      <p:cBhvr>
                                        <p:cTn id="26" dur="1000"/>
                                        <p:tgtEl>
                                          <p:spTgt spid="23555">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3555">
                                            <p:txEl>
                                              <p:pRg st="4" end="4"/>
                                            </p:txEl>
                                          </p:spTgt>
                                        </p:tgtEl>
                                        <p:attrNameLst>
                                          <p:attrName>style.visibility</p:attrName>
                                        </p:attrNameLst>
                                      </p:cBhvr>
                                      <p:to>
                                        <p:strVal val="visible"/>
                                      </p:to>
                                    </p:set>
                                    <p:animEffect transition="in" filter="dissolve">
                                      <p:cBhvr>
                                        <p:cTn id="31" dur="1000"/>
                                        <p:tgtEl>
                                          <p:spTgt spid="23555">
                                            <p:txEl>
                                              <p:pRg st="4" end="4"/>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23555">
                                            <p:txEl>
                                              <p:pRg st="5" end="5"/>
                                            </p:txEl>
                                          </p:spTgt>
                                        </p:tgtEl>
                                        <p:attrNameLst>
                                          <p:attrName>style.visibility</p:attrName>
                                        </p:attrNameLst>
                                      </p:cBhvr>
                                      <p:to>
                                        <p:strVal val="visible"/>
                                      </p:to>
                                    </p:set>
                                    <p:animEffect transition="in" filter="dissolve">
                                      <p:cBhvr>
                                        <p:cTn id="36" dur="1000"/>
                                        <p:tgtEl>
                                          <p:spTgt spid="235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utoUpdateAnimBg="0"/>
      <p:bldP spid="23554" grpId="1" autoUpdateAnimBg="0"/>
      <p:bldP spid="2355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Richard Arab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3213100"/>
            <a:ext cx="3479800" cy="198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5" descr="Joanna Arabi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620713"/>
            <a:ext cx="4105275" cy="234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Rectangle 6"/>
          <p:cNvSpPr>
            <a:spLocks noChangeArrowheads="1"/>
          </p:cNvSpPr>
          <p:nvPr/>
        </p:nvSpPr>
        <p:spPr bwMode="auto">
          <a:xfrm>
            <a:off x="0" y="1058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600"/>
          </a:p>
        </p:txBody>
      </p:sp>
      <p:sp>
        <p:nvSpPr>
          <p:cNvPr id="23557" name="Rectangle 8"/>
          <p:cNvSpPr>
            <a:spLocks noChangeArrowheads="1"/>
          </p:cNvSpPr>
          <p:nvPr/>
        </p:nvSpPr>
        <p:spPr bwMode="auto">
          <a:xfrm>
            <a:off x="0" y="28273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541938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anim calcmode="lin" valueType="num">
                                      <p:cBhvr>
                                        <p:cTn id="7" dur="1000" fill="hold"/>
                                        <p:tgtEl>
                                          <p:spTgt spid="25603"/>
                                        </p:tgtEl>
                                        <p:attrNameLst>
                                          <p:attrName>ppt_w</p:attrName>
                                        </p:attrNameLst>
                                      </p:cBhvr>
                                      <p:tavLst>
                                        <p:tav tm="0">
                                          <p:val>
                                            <p:strVal val="#ppt_w*0.70"/>
                                          </p:val>
                                        </p:tav>
                                        <p:tav tm="100000">
                                          <p:val>
                                            <p:strVal val="#ppt_w"/>
                                          </p:val>
                                        </p:tav>
                                      </p:tavLst>
                                    </p:anim>
                                    <p:anim calcmode="lin" valueType="num">
                                      <p:cBhvr>
                                        <p:cTn id="8" dur="1000" fill="hold"/>
                                        <p:tgtEl>
                                          <p:spTgt spid="25603"/>
                                        </p:tgtEl>
                                        <p:attrNameLst>
                                          <p:attrName>ppt_h</p:attrName>
                                        </p:attrNameLst>
                                      </p:cBhvr>
                                      <p:tavLst>
                                        <p:tav tm="0">
                                          <p:val>
                                            <p:strVal val="#ppt_h"/>
                                          </p:val>
                                        </p:tav>
                                        <p:tav tm="100000">
                                          <p:val>
                                            <p:strVal val="#ppt_h"/>
                                          </p:val>
                                        </p:tav>
                                      </p:tavLst>
                                    </p:anim>
                                    <p:animEffect transition="in" filter="fade">
                                      <p:cBhvr>
                                        <p:cTn id="9" dur="1000"/>
                                        <p:tgtEl>
                                          <p:spTgt spid="2560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25602"/>
                                        </p:tgtEl>
                                        <p:attrNameLst>
                                          <p:attrName>style.visibility</p:attrName>
                                        </p:attrNameLst>
                                      </p:cBhvr>
                                      <p:to>
                                        <p:strVal val="visible"/>
                                      </p:to>
                                    </p:set>
                                    <p:anim calcmode="lin" valueType="num">
                                      <p:cBhvr>
                                        <p:cTn id="14" dur="1000" fill="hold"/>
                                        <p:tgtEl>
                                          <p:spTgt spid="25602"/>
                                        </p:tgtEl>
                                        <p:attrNameLst>
                                          <p:attrName>ppt_w</p:attrName>
                                        </p:attrNameLst>
                                      </p:cBhvr>
                                      <p:tavLst>
                                        <p:tav tm="0">
                                          <p:val>
                                            <p:strVal val="#ppt_w*0.70"/>
                                          </p:val>
                                        </p:tav>
                                        <p:tav tm="100000">
                                          <p:val>
                                            <p:strVal val="#ppt_w"/>
                                          </p:val>
                                        </p:tav>
                                      </p:tavLst>
                                    </p:anim>
                                    <p:anim calcmode="lin" valueType="num">
                                      <p:cBhvr>
                                        <p:cTn id="15" dur="1000" fill="hold"/>
                                        <p:tgtEl>
                                          <p:spTgt spid="25602"/>
                                        </p:tgtEl>
                                        <p:attrNameLst>
                                          <p:attrName>ppt_h</p:attrName>
                                        </p:attrNameLst>
                                      </p:cBhvr>
                                      <p:tavLst>
                                        <p:tav tm="0">
                                          <p:val>
                                            <p:strVal val="#ppt_h"/>
                                          </p:val>
                                        </p:tav>
                                        <p:tav tm="100000">
                                          <p:val>
                                            <p:strVal val="#ppt_h"/>
                                          </p:val>
                                        </p:tav>
                                      </p:tavLst>
                                    </p:anim>
                                    <p:animEffect transition="in" filter="fade">
                                      <p:cBhvr>
                                        <p:cTn id="16" dur="1000"/>
                                        <p:tgtEl>
                                          <p:spTgt spid="25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lstStyle/>
          <a:p>
            <a:pPr algn="l" eaLnBrk="1" hangingPunct="1"/>
            <a:r>
              <a:rPr lang="en-GB" altLang="en-US" dirty="0">
                <a:solidFill>
                  <a:srgbClr val="000099"/>
                </a:solidFill>
              </a:rPr>
              <a:t>How do we learn?</a:t>
            </a:r>
          </a:p>
        </p:txBody>
      </p:sp>
      <p:sp>
        <p:nvSpPr>
          <p:cNvPr id="27651" name="Rectangle 3"/>
          <p:cNvSpPr>
            <a:spLocks noGrp="1" noChangeArrowheads="1"/>
          </p:cNvSpPr>
          <p:nvPr>
            <p:ph type="body" idx="4294967295"/>
          </p:nvPr>
        </p:nvSpPr>
        <p:spPr/>
        <p:txBody>
          <a:bodyPr>
            <a:normAutofit lnSpcReduction="10000"/>
          </a:bodyPr>
          <a:lstStyle/>
          <a:p>
            <a:pPr eaLnBrk="1" hangingPunct="1"/>
            <a:endParaRPr lang="en-GB" altLang="en-US" dirty="0">
              <a:solidFill>
                <a:schemeClr val="accent2"/>
              </a:solidFill>
            </a:endParaRPr>
          </a:p>
          <a:p>
            <a:pPr eaLnBrk="1" hangingPunct="1"/>
            <a:r>
              <a:rPr lang="en-GB" altLang="en-US" dirty="0">
                <a:solidFill>
                  <a:srgbClr val="000099"/>
                </a:solidFill>
              </a:rPr>
              <a:t>Encoding – taking on new information</a:t>
            </a:r>
          </a:p>
          <a:p>
            <a:pPr eaLnBrk="1" hangingPunct="1"/>
            <a:r>
              <a:rPr lang="en-GB" altLang="en-US" dirty="0">
                <a:solidFill>
                  <a:srgbClr val="000099"/>
                </a:solidFill>
              </a:rPr>
              <a:t>Storage - organising and holding information</a:t>
            </a:r>
          </a:p>
          <a:p>
            <a:pPr eaLnBrk="1" hangingPunct="1"/>
            <a:r>
              <a:rPr lang="en-GB" altLang="en-US" dirty="0">
                <a:solidFill>
                  <a:srgbClr val="000099"/>
                </a:solidFill>
              </a:rPr>
              <a:t>Retrieval – remembering and being able to access this information</a:t>
            </a: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27748362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checkerboard(across)">
                                      <p:cBhvr>
                                        <p:cTn id="7" dur="500"/>
                                        <p:tgtEl>
                                          <p:spTgt spid="276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dissolve">
                                      <p:cBhvr>
                                        <p:cTn id="12" dur="500"/>
                                        <p:tgtEl>
                                          <p:spTgt spid="27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dissolve">
                                      <p:cBhvr>
                                        <p:cTn id="17" dur="500"/>
                                        <p:tgtEl>
                                          <p:spTgt spid="27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dissolve">
                                      <p:cBhvr>
                                        <p:cTn id="22" dur="500"/>
                                        <p:tgtEl>
                                          <p:spTgt spid="276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p:bldP spid="2765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5" descr="‘Wheelchair’ accessibility sign pho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5175" y="1524000"/>
            <a:ext cx="253365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21500425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dissolve">
                                      <p:cBhvr>
                                        <p:cTn id="7" dur="10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p:txBody>
          <a:bodyPr>
            <a:normAutofit fontScale="90000"/>
          </a:bodyPr>
          <a:lstStyle/>
          <a:p>
            <a:pPr algn="l" eaLnBrk="1" hangingPunct="1"/>
            <a:r>
              <a:rPr lang="en-GB" altLang="en-US" sz="3200" dirty="0">
                <a:solidFill>
                  <a:srgbClr val="000099"/>
                </a:solidFill>
              </a:rPr>
              <a:t>People with learning differences</a:t>
            </a:r>
            <a:br>
              <a:rPr lang="en-GB" altLang="en-US" sz="3200" dirty="0">
                <a:solidFill>
                  <a:srgbClr val="000099"/>
                </a:solidFill>
              </a:rPr>
            </a:br>
            <a:r>
              <a:rPr lang="en-GB" altLang="en-US" sz="3200" dirty="0">
                <a:solidFill>
                  <a:srgbClr val="000099"/>
                </a:solidFill>
              </a:rPr>
              <a:t>find learning difficult because of………</a:t>
            </a:r>
          </a:p>
        </p:txBody>
      </p:sp>
      <p:sp>
        <p:nvSpPr>
          <p:cNvPr id="28675" name="Rectangle 3"/>
          <p:cNvSpPr>
            <a:spLocks noGrp="1" noChangeArrowheads="1"/>
          </p:cNvSpPr>
          <p:nvPr>
            <p:ph type="body" idx="4294967295"/>
          </p:nvPr>
        </p:nvSpPr>
        <p:spPr/>
        <p:txBody>
          <a:bodyPr>
            <a:normAutofit fontScale="92500"/>
          </a:bodyPr>
          <a:lstStyle/>
          <a:p>
            <a:pPr eaLnBrk="1" hangingPunct="1">
              <a:lnSpc>
                <a:spcPct val="90000"/>
              </a:lnSpc>
            </a:pPr>
            <a:endParaRPr lang="en-GB" altLang="en-US" sz="2800" dirty="0">
              <a:solidFill>
                <a:schemeClr val="accent2"/>
              </a:solidFill>
            </a:endParaRPr>
          </a:p>
          <a:p>
            <a:pPr eaLnBrk="1" hangingPunct="1">
              <a:lnSpc>
                <a:spcPct val="90000"/>
              </a:lnSpc>
            </a:pPr>
            <a:r>
              <a:rPr lang="en-GB" altLang="en-US" sz="2800" dirty="0">
                <a:solidFill>
                  <a:srgbClr val="000099"/>
                </a:solidFill>
              </a:rPr>
              <a:t>Problems with auditory and/or visual </a:t>
            </a:r>
            <a:r>
              <a:rPr lang="en-GB" altLang="en-US" sz="2800" dirty="0" err="1">
                <a:solidFill>
                  <a:srgbClr val="000099"/>
                </a:solidFill>
              </a:rPr>
              <a:t>discrimmination</a:t>
            </a:r>
            <a:endParaRPr lang="en-GB" altLang="en-US" sz="2800" dirty="0">
              <a:solidFill>
                <a:srgbClr val="000099"/>
              </a:solidFill>
            </a:endParaRPr>
          </a:p>
          <a:p>
            <a:pPr eaLnBrk="1" hangingPunct="1">
              <a:lnSpc>
                <a:spcPct val="90000"/>
              </a:lnSpc>
            </a:pPr>
            <a:endParaRPr lang="en-GB" altLang="en-US" sz="2800" dirty="0">
              <a:solidFill>
                <a:srgbClr val="000099"/>
              </a:solidFill>
            </a:endParaRPr>
          </a:p>
          <a:p>
            <a:pPr eaLnBrk="1" hangingPunct="1">
              <a:lnSpc>
                <a:spcPct val="90000"/>
              </a:lnSpc>
            </a:pPr>
            <a:r>
              <a:rPr lang="en-GB" altLang="en-US" sz="2800" dirty="0">
                <a:solidFill>
                  <a:srgbClr val="000099"/>
                </a:solidFill>
              </a:rPr>
              <a:t>Difficulties with capacity</a:t>
            </a:r>
          </a:p>
          <a:p>
            <a:pPr eaLnBrk="1" hangingPunct="1">
              <a:lnSpc>
                <a:spcPct val="90000"/>
              </a:lnSpc>
            </a:pPr>
            <a:endParaRPr lang="en-GB" altLang="en-US" sz="2800" dirty="0">
              <a:solidFill>
                <a:srgbClr val="000099"/>
              </a:solidFill>
            </a:endParaRPr>
          </a:p>
          <a:p>
            <a:pPr eaLnBrk="1" hangingPunct="1">
              <a:lnSpc>
                <a:spcPct val="90000"/>
              </a:lnSpc>
            </a:pPr>
            <a:r>
              <a:rPr lang="en-GB" altLang="en-US" sz="2800" dirty="0">
                <a:solidFill>
                  <a:srgbClr val="000099"/>
                </a:solidFill>
              </a:rPr>
              <a:t>Speed of processing</a:t>
            </a:r>
          </a:p>
          <a:p>
            <a:pPr eaLnBrk="1" hangingPunct="1">
              <a:lnSpc>
                <a:spcPct val="90000"/>
              </a:lnSpc>
            </a:pPr>
            <a:endParaRPr lang="en-GB" altLang="en-US" sz="2800" dirty="0">
              <a:solidFill>
                <a:srgbClr val="000099"/>
              </a:solidFill>
            </a:endParaRPr>
          </a:p>
          <a:p>
            <a:pPr eaLnBrk="1" hangingPunct="1">
              <a:lnSpc>
                <a:spcPct val="90000"/>
              </a:lnSpc>
            </a:pPr>
            <a:r>
              <a:rPr lang="en-GB" altLang="en-US" sz="2800" dirty="0">
                <a:solidFill>
                  <a:srgbClr val="000099"/>
                </a:solidFill>
              </a:rPr>
              <a:t>Difficulties with manipulating information</a:t>
            </a:r>
          </a:p>
          <a:p>
            <a:pPr eaLnBrk="1" hangingPunct="1">
              <a:lnSpc>
                <a:spcPct val="90000"/>
              </a:lnSpc>
            </a:pPr>
            <a:endParaRPr lang="en-GB" altLang="en-US" sz="2800" dirty="0">
              <a:solidFill>
                <a:schemeClr val="accent2"/>
              </a:solidFill>
            </a:endParaRP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1237462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checkerboard(across)">
                                      <p:cBhvr>
                                        <p:cTn id="7" dur="500"/>
                                        <p:tgtEl>
                                          <p:spTgt spid="286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dissolve">
                                      <p:cBhvr>
                                        <p:cTn id="12" dur="500"/>
                                        <p:tgtEl>
                                          <p:spTgt spid="286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8675">
                                            <p:txEl>
                                              <p:pRg st="3" end="3"/>
                                            </p:txEl>
                                          </p:spTgt>
                                        </p:tgtEl>
                                        <p:attrNameLst>
                                          <p:attrName>style.visibility</p:attrName>
                                        </p:attrNameLst>
                                      </p:cBhvr>
                                      <p:to>
                                        <p:strVal val="visible"/>
                                      </p:to>
                                    </p:set>
                                    <p:animEffect transition="in" filter="dissolve">
                                      <p:cBhvr>
                                        <p:cTn id="17" dur="500"/>
                                        <p:tgtEl>
                                          <p:spTgt spid="2867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8675">
                                            <p:txEl>
                                              <p:pRg st="5" end="5"/>
                                            </p:txEl>
                                          </p:spTgt>
                                        </p:tgtEl>
                                        <p:attrNameLst>
                                          <p:attrName>style.visibility</p:attrName>
                                        </p:attrNameLst>
                                      </p:cBhvr>
                                      <p:to>
                                        <p:strVal val="visible"/>
                                      </p:to>
                                    </p:set>
                                    <p:animEffect transition="in" filter="dissolve">
                                      <p:cBhvr>
                                        <p:cTn id="22" dur="500"/>
                                        <p:tgtEl>
                                          <p:spTgt spid="28675">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8675">
                                            <p:txEl>
                                              <p:pRg st="7" end="7"/>
                                            </p:txEl>
                                          </p:spTgt>
                                        </p:tgtEl>
                                        <p:attrNameLst>
                                          <p:attrName>style.visibility</p:attrName>
                                        </p:attrNameLst>
                                      </p:cBhvr>
                                      <p:to>
                                        <p:strVal val="visible"/>
                                      </p:to>
                                    </p:set>
                                    <p:animEffect transition="in" filter="dissolve">
                                      <p:cBhvr>
                                        <p:cTn id="27" dur="500"/>
                                        <p:tgtEl>
                                          <p:spTgt spid="286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P spid="2867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p:txBody>
          <a:bodyPr/>
          <a:lstStyle/>
          <a:p>
            <a:pPr algn="l" eaLnBrk="1" hangingPunct="1"/>
            <a:r>
              <a:rPr lang="en-GB" altLang="en-US" sz="2800" dirty="0">
                <a:solidFill>
                  <a:srgbClr val="000099"/>
                </a:solidFill>
              </a:rPr>
              <a:t>Visual processing difficulties lead to…….</a:t>
            </a:r>
          </a:p>
        </p:txBody>
      </p:sp>
      <p:sp>
        <p:nvSpPr>
          <p:cNvPr id="29699" name="Rectangle 3"/>
          <p:cNvSpPr>
            <a:spLocks noGrp="1" noChangeArrowheads="1"/>
          </p:cNvSpPr>
          <p:nvPr>
            <p:ph type="body" idx="4294967295"/>
          </p:nvPr>
        </p:nvSpPr>
        <p:spPr/>
        <p:txBody>
          <a:bodyPr/>
          <a:lstStyle/>
          <a:p>
            <a:pPr eaLnBrk="1" hangingPunct="1">
              <a:lnSpc>
                <a:spcPct val="90000"/>
              </a:lnSpc>
            </a:pPr>
            <a:endParaRPr lang="en-GB" altLang="en-US" sz="2400" dirty="0">
              <a:solidFill>
                <a:schemeClr val="accent2"/>
              </a:solidFill>
            </a:endParaRPr>
          </a:p>
          <a:p>
            <a:pPr eaLnBrk="1" hangingPunct="1">
              <a:lnSpc>
                <a:spcPct val="90000"/>
              </a:lnSpc>
            </a:pPr>
            <a:r>
              <a:rPr lang="en-GB" altLang="en-US" sz="2400" dirty="0">
                <a:solidFill>
                  <a:srgbClr val="000099"/>
                </a:solidFill>
              </a:rPr>
              <a:t>Poor spelling</a:t>
            </a:r>
          </a:p>
          <a:p>
            <a:pPr eaLnBrk="1" hangingPunct="1">
              <a:lnSpc>
                <a:spcPct val="90000"/>
              </a:lnSpc>
              <a:buFontTx/>
              <a:buNone/>
            </a:pPr>
            <a:endParaRPr lang="en-GB" altLang="en-US" sz="2400" dirty="0">
              <a:solidFill>
                <a:srgbClr val="000099"/>
              </a:solidFill>
            </a:endParaRPr>
          </a:p>
          <a:p>
            <a:pPr eaLnBrk="1" hangingPunct="1">
              <a:lnSpc>
                <a:spcPct val="90000"/>
              </a:lnSpc>
            </a:pPr>
            <a:r>
              <a:rPr lang="en-GB" altLang="en-US" sz="2400" dirty="0">
                <a:solidFill>
                  <a:srgbClr val="000099"/>
                </a:solidFill>
              </a:rPr>
              <a:t>Poor word recognition</a:t>
            </a:r>
          </a:p>
          <a:p>
            <a:pPr eaLnBrk="1" hangingPunct="1">
              <a:lnSpc>
                <a:spcPct val="90000"/>
              </a:lnSpc>
              <a:buFontTx/>
              <a:buNone/>
            </a:pPr>
            <a:endParaRPr lang="en-GB" altLang="en-US" sz="2400" dirty="0">
              <a:solidFill>
                <a:srgbClr val="000099"/>
              </a:solidFill>
            </a:endParaRPr>
          </a:p>
          <a:p>
            <a:pPr eaLnBrk="1" hangingPunct="1">
              <a:lnSpc>
                <a:spcPct val="90000"/>
              </a:lnSpc>
            </a:pPr>
            <a:r>
              <a:rPr lang="en-GB" altLang="en-US" sz="2400" dirty="0">
                <a:solidFill>
                  <a:srgbClr val="000099"/>
                </a:solidFill>
              </a:rPr>
              <a:t>Poor sense of direction</a:t>
            </a:r>
          </a:p>
          <a:p>
            <a:pPr eaLnBrk="1" hangingPunct="1">
              <a:lnSpc>
                <a:spcPct val="90000"/>
              </a:lnSpc>
            </a:pPr>
            <a:endParaRPr lang="en-GB" altLang="en-US" sz="2400" dirty="0">
              <a:solidFill>
                <a:srgbClr val="000099"/>
              </a:solidFill>
            </a:endParaRPr>
          </a:p>
          <a:p>
            <a:pPr eaLnBrk="1" hangingPunct="1">
              <a:lnSpc>
                <a:spcPct val="90000"/>
              </a:lnSpc>
            </a:pPr>
            <a:r>
              <a:rPr lang="en-GB" altLang="en-US" sz="2400" dirty="0">
                <a:solidFill>
                  <a:srgbClr val="000099"/>
                </a:solidFill>
              </a:rPr>
              <a:t>Mistakes when copying</a:t>
            </a:r>
          </a:p>
          <a:p>
            <a:pPr eaLnBrk="1" hangingPunct="1">
              <a:lnSpc>
                <a:spcPct val="90000"/>
              </a:lnSpc>
            </a:pPr>
            <a:endParaRPr lang="en-GB" altLang="en-US" sz="2400" dirty="0">
              <a:solidFill>
                <a:srgbClr val="000099"/>
              </a:solidFill>
            </a:endParaRPr>
          </a:p>
          <a:p>
            <a:pPr eaLnBrk="1" hangingPunct="1">
              <a:lnSpc>
                <a:spcPct val="90000"/>
              </a:lnSpc>
            </a:pPr>
            <a:r>
              <a:rPr lang="en-GB" altLang="en-US" sz="2400" dirty="0">
                <a:solidFill>
                  <a:srgbClr val="000099"/>
                </a:solidFill>
              </a:rPr>
              <a:t>Misreading</a:t>
            </a:r>
          </a:p>
          <a:p>
            <a:pPr eaLnBrk="1" hangingPunct="1">
              <a:lnSpc>
                <a:spcPct val="90000"/>
              </a:lnSpc>
              <a:buFontTx/>
              <a:buNone/>
            </a:pPr>
            <a:endParaRPr lang="en-GB" altLang="en-US" sz="2400" dirty="0">
              <a:solidFill>
                <a:schemeClr val="accent2"/>
              </a:solidFill>
            </a:endParaRP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20850566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checkerboard(across)">
                                      <p:cBhvr>
                                        <p:cTn id="7" dur="500"/>
                                        <p:tgtEl>
                                          <p:spTgt spid="296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dissolve">
                                      <p:cBhvr>
                                        <p:cTn id="12" dur="500"/>
                                        <p:tgtEl>
                                          <p:spTgt spid="29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9699">
                                            <p:txEl>
                                              <p:pRg st="3" end="3"/>
                                            </p:txEl>
                                          </p:spTgt>
                                        </p:tgtEl>
                                        <p:attrNameLst>
                                          <p:attrName>style.visibility</p:attrName>
                                        </p:attrNameLst>
                                      </p:cBhvr>
                                      <p:to>
                                        <p:strVal val="visible"/>
                                      </p:to>
                                    </p:set>
                                    <p:animEffect transition="in" filter="dissolve">
                                      <p:cBhvr>
                                        <p:cTn id="17" dur="500"/>
                                        <p:tgtEl>
                                          <p:spTgt spid="2969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9699">
                                            <p:txEl>
                                              <p:pRg st="5" end="5"/>
                                            </p:txEl>
                                          </p:spTgt>
                                        </p:tgtEl>
                                        <p:attrNameLst>
                                          <p:attrName>style.visibility</p:attrName>
                                        </p:attrNameLst>
                                      </p:cBhvr>
                                      <p:to>
                                        <p:strVal val="visible"/>
                                      </p:to>
                                    </p:set>
                                    <p:animEffect transition="in" filter="dissolve">
                                      <p:cBhvr>
                                        <p:cTn id="22" dur="500"/>
                                        <p:tgtEl>
                                          <p:spTgt spid="29699">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9699">
                                            <p:txEl>
                                              <p:pRg st="7" end="7"/>
                                            </p:txEl>
                                          </p:spTgt>
                                        </p:tgtEl>
                                        <p:attrNameLst>
                                          <p:attrName>style.visibility</p:attrName>
                                        </p:attrNameLst>
                                      </p:cBhvr>
                                      <p:to>
                                        <p:strVal val="visible"/>
                                      </p:to>
                                    </p:set>
                                    <p:animEffect transition="in" filter="dissolve">
                                      <p:cBhvr>
                                        <p:cTn id="27" dur="500"/>
                                        <p:tgtEl>
                                          <p:spTgt spid="29699">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9699">
                                            <p:txEl>
                                              <p:pRg st="9" end="9"/>
                                            </p:txEl>
                                          </p:spTgt>
                                        </p:tgtEl>
                                        <p:attrNameLst>
                                          <p:attrName>style.visibility</p:attrName>
                                        </p:attrNameLst>
                                      </p:cBhvr>
                                      <p:to>
                                        <p:strVal val="visible"/>
                                      </p:to>
                                    </p:set>
                                    <p:animEffect transition="in" filter="dissolve">
                                      <p:cBhvr>
                                        <p:cTn id="32" dur="500"/>
                                        <p:tgtEl>
                                          <p:spTgt spid="2969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p:txBody>
          <a:bodyPr/>
          <a:lstStyle/>
          <a:p>
            <a:pPr algn="l" eaLnBrk="1" hangingPunct="1"/>
            <a:r>
              <a:rPr lang="en-GB" altLang="en-US" sz="2800" dirty="0">
                <a:solidFill>
                  <a:srgbClr val="000099"/>
                </a:solidFill>
              </a:rPr>
              <a:t>Auditory processing difficulties </a:t>
            </a:r>
            <a:br>
              <a:rPr lang="en-GB" altLang="en-US" sz="2800" dirty="0">
                <a:solidFill>
                  <a:srgbClr val="000099"/>
                </a:solidFill>
              </a:rPr>
            </a:br>
            <a:r>
              <a:rPr lang="en-GB" altLang="en-US" sz="2800" dirty="0">
                <a:solidFill>
                  <a:srgbClr val="000099"/>
                </a:solidFill>
              </a:rPr>
              <a:t>may lead to ….</a:t>
            </a:r>
          </a:p>
        </p:txBody>
      </p:sp>
      <p:sp>
        <p:nvSpPr>
          <p:cNvPr id="30723" name="Rectangle 3"/>
          <p:cNvSpPr>
            <a:spLocks noGrp="1" noChangeArrowheads="1"/>
          </p:cNvSpPr>
          <p:nvPr>
            <p:ph type="body" idx="4294967295"/>
          </p:nvPr>
        </p:nvSpPr>
        <p:spPr/>
        <p:txBody>
          <a:bodyPr/>
          <a:lstStyle/>
          <a:p>
            <a:pPr eaLnBrk="1" hangingPunct="1"/>
            <a:endParaRPr lang="en-GB" altLang="en-US" sz="2400" dirty="0">
              <a:solidFill>
                <a:schemeClr val="accent2"/>
              </a:solidFill>
            </a:endParaRPr>
          </a:p>
          <a:p>
            <a:pPr eaLnBrk="1" hangingPunct="1"/>
            <a:r>
              <a:rPr lang="en-GB" altLang="en-US" sz="2400" dirty="0">
                <a:solidFill>
                  <a:srgbClr val="000099"/>
                </a:solidFill>
              </a:rPr>
              <a:t>Difficulty with remembering information/instructions</a:t>
            </a:r>
          </a:p>
          <a:p>
            <a:pPr eaLnBrk="1" hangingPunct="1"/>
            <a:r>
              <a:rPr lang="en-GB" altLang="en-US" sz="2400" dirty="0">
                <a:solidFill>
                  <a:srgbClr val="000099"/>
                </a:solidFill>
              </a:rPr>
              <a:t>Problems with note taking</a:t>
            </a:r>
          </a:p>
          <a:p>
            <a:pPr eaLnBrk="1" hangingPunct="1"/>
            <a:r>
              <a:rPr lang="en-GB" altLang="en-US" sz="2400" dirty="0">
                <a:solidFill>
                  <a:srgbClr val="000099"/>
                </a:solidFill>
              </a:rPr>
              <a:t>Problems with concentration especially in a busy, noisy environment</a:t>
            </a:r>
          </a:p>
          <a:p>
            <a:pPr eaLnBrk="1" hangingPunct="1"/>
            <a:r>
              <a:rPr lang="en-GB" altLang="en-US" sz="2400" dirty="0">
                <a:solidFill>
                  <a:srgbClr val="000099"/>
                </a:solidFill>
              </a:rPr>
              <a:t>Poor comprehension of text</a:t>
            </a:r>
          </a:p>
          <a:p>
            <a:pPr eaLnBrk="1" hangingPunct="1"/>
            <a:r>
              <a:rPr lang="en-GB" altLang="en-US" sz="2400" dirty="0">
                <a:solidFill>
                  <a:srgbClr val="000099"/>
                </a:solidFill>
              </a:rPr>
              <a:t>Difficulties with word finding</a:t>
            </a:r>
          </a:p>
          <a:p>
            <a:pPr eaLnBrk="1" hangingPunct="1"/>
            <a:r>
              <a:rPr lang="en-GB" altLang="en-US" sz="2400" dirty="0">
                <a:solidFill>
                  <a:srgbClr val="000099"/>
                </a:solidFill>
              </a:rPr>
              <a:t>Quick ‘forgetters’</a:t>
            </a:r>
          </a:p>
          <a:p>
            <a:pPr eaLnBrk="1" hangingPunct="1"/>
            <a:endParaRPr lang="en-GB" altLang="en-US" sz="2400" dirty="0">
              <a:solidFill>
                <a:schemeClr val="accent2"/>
              </a:solidFill>
            </a:endParaRP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42406887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checkerboard(across)">
                                      <p:cBhvr>
                                        <p:cTn id="7" dur="500"/>
                                        <p:tgtEl>
                                          <p:spTgt spid="30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dissolve">
                                      <p:cBhvr>
                                        <p:cTn id="12" dur="500"/>
                                        <p:tgtEl>
                                          <p:spTgt spid="307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dissolve">
                                      <p:cBhvr>
                                        <p:cTn id="17" dur="500"/>
                                        <p:tgtEl>
                                          <p:spTgt spid="307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dissolve">
                                      <p:cBhvr>
                                        <p:cTn id="22" dur="500"/>
                                        <p:tgtEl>
                                          <p:spTgt spid="3072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0723">
                                            <p:txEl>
                                              <p:pRg st="4" end="4"/>
                                            </p:txEl>
                                          </p:spTgt>
                                        </p:tgtEl>
                                        <p:attrNameLst>
                                          <p:attrName>style.visibility</p:attrName>
                                        </p:attrNameLst>
                                      </p:cBhvr>
                                      <p:to>
                                        <p:strVal val="visible"/>
                                      </p:to>
                                    </p:set>
                                    <p:animEffect transition="in" filter="dissolve">
                                      <p:cBhvr>
                                        <p:cTn id="27" dur="500"/>
                                        <p:tgtEl>
                                          <p:spTgt spid="3072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0723">
                                            <p:txEl>
                                              <p:pRg st="5" end="5"/>
                                            </p:txEl>
                                          </p:spTgt>
                                        </p:tgtEl>
                                        <p:attrNameLst>
                                          <p:attrName>style.visibility</p:attrName>
                                        </p:attrNameLst>
                                      </p:cBhvr>
                                      <p:to>
                                        <p:strVal val="visible"/>
                                      </p:to>
                                    </p:set>
                                    <p:animEffect transition="in" filter="dissolve">
                                      <p:cBhvr>
                                        <p:cTn id="32" dur="500"/>
                                        <p:tgtEl>
                                          <p:spTgt spid="3072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0723">
                                            <p:txEl>
                                              <p:pRg st="6" end="6"/>
                                            </p:txEl>
                                          </p:spTgt>
                                        </p:tgtEl>
                                        <p:attrNameLst>
                                          <p:attrName>style.visibility</p:attrName>
                                        </p:attrNameLst>
                                      </p:cBhvr>
                                      <p:to>
                                        <p:strVal val="visible"/>
                                      </p:to>
                                    </p:set>
                                    <p:animEffect transition="in" filter="dissolve">
                                      <p:cBhvr>
                                        <p:cTn id="37" dur="500"/>
                                        <p:tgtEl>
                                          <p:spTgt spid="307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utoUpdateAnimBg="0"/>
      <p:bldP spid="30723"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p:txBody>
          <a:bodyPr/>
          <a:lstStyle/>
          <a:p>
            <a:pPr algn="l" eaLnBrk="1" hangingPunct="1"/>
            <a:r>
              <a:rPr lang="en-GB" altLang="en-US" sz="2800" dirty="0">
                <a:solidFill>
                  <a:srgbClr val="000099"/>
                </a:solidFill>
              </a:rPr>
              <a:t>Problems with sequencing may</a:t>
            </a:r>
            <a:br>
              <a:rPr lang="en-GB" altLang="en-US" sz="2800" dirty="0">
                <a:solidFill>
                  <a:srgbClr val="000099"/>
                </a:solidFill>
              </a:rPr>
            </a:br>
            <a:r>
              <a:rPr lang="en-GB" altLang="en-US" sz="2800" dirty="0">
                <a:solidFill>
                  <a:srgbClr val="000099"/>
                </a:solidFill>
              </a:rPr>
              <a:t>lead to difficulties with…..</a:t>
            </a:r>
          </a:p>
        </p:txBody>
      </p:sp>
      <p:sp>
        <p:nvSpPr>
          <p:cNvPr id="32771" name="Rectangle 3"/>
          <p:cNvSpPr>
            <a:spLocks noGrp="1" noChangeArrowheads="1"/>
          </p:cNvSpPr>
          <p:nvPr>
            <p:ph type="body" idx="4294967295"/>
          </p:nvPr>
        </p:nvSpPr>
        <p:spPr/>
        <p:txBody>
          <a:bodyPr>
            <a:normAutofit lnSpcReduction="10000"/>
          </a:bodyPr>
          <a:lstStyle/>
          <a:p>
            <a:pPr eaLnBrk="1" hangingPunct="1">
              <a:lnSpc>
                <a:spcPct val="90000"/>
              </a:lnSpc>
            </a:pPr>
            <a:r>
              <a:rPr lang="en-GB" altLang="en-US" sz="2800" dirty="0">
                <a:solidFill>
                  <a:srgbClr val="000099"/>
                </a:solidFill>
              </a:rPr>
              <a:t>Word and sentence order</a:t>
            </a:r>
          </a:p>
          <a:p>
            <a:pPr eaLnBrk="1" hangingPunct="1">
              <a:lnSpc>
                <a:spcPct val="90000"/>
              </a:lnSpc>
            </a:pPr>
            <a:endParaRPr lang="en-GB" altLang="en-US" sz="2800" dirty="0">
              <a:solidFill>
                <a:srgbClr val="000099"/>
              </a:solidFill>
            </a:endParaRPr>
          </a:p>
          <a:p>
            <a:pPr eaLnBrk="1" hangingPunct="1">
              <a:lnSpc>
                <a:spcPct val="90000"/>
              </a:lnSpc>
            </a:pPr>
            <a:r>
              <a:rPr lang="en-GB" altLang="en-US" sz="2800" dirty="0">
                <a:solidFill>
                  <a:srgbClr val="000099"/>
                </a:solidFill>
              </a:rPr>
              <a:t>Following a set of instructions</a:t>
            </a:r>
          </a:p>
          <a:p>
            <a:pPr eaLnBrk="1" hangingPunct="1">
              <a:lnSpc>
                <a:spcPct val="90000"/>
              </a:lnSpc>
            </a:pPr>
            <a:endParaRPr lang="en-GB" altLang="en-US" sz="2800" dirty="0">
              <a:solidFill>
                <a:srgbClr val="000099"/>
              </a:solidFill>
            </a:endParaRPr>
          </a:p>
          <a:p>
            <a:pPr eaLnBrk="1" hangingPunct="1">
              <a:lnSpc>
                <a:spcPct val="90000"/>
              </a:lnSpc>
            </a:pPr>
            <a:r>
              <a:rPr lang="en-GB" altLang="en-US" sz="2800" dirty="0">
                <a:solidFill>
                  <a:srgbClr val="000099"/>
                </a:solidFill>
              </a:rPr>
              <a:t>Time/appointments</a:t>
            </a:r>
          </a:p>
          <a:p>
            <a:pPr eaLnBrk="1" hangingPunct="1">
              <a:lnSpc>
                <a:spcPct val="90000"/>
              </a:lnSpc>
            </a:pPr>
            <a:endParaRPr lang="en-GB" altLang="en-US" sz="2800" dirty="0">
              <a:solidFill>
                <a:srgbClr val="000099"/>
              </a:solidFill>
            </a:endParaRPr>
          </a:p>
          <a:p>
            <a:pPr eaLnBrk="1" hangingPunct="1">
              <a:lnSpc>
                <a:spcPct val="90000"/>
              </a:lnSpc>
            </a:pPr>
            <a:r>
              <a:rPr lang="en-GB" altLang="en-US" sz="2800" dirty="0">
                <a:solidFill>
                  <a:srgbClr val="000099"/>
                </a:solidFill>
              </a:rPr>
              <a:t>Organising material</a:t>
            </a:r>
          </a:p>
          <a:p>
            <a:pPr eaLnBrk="1" hangingPunct="1">
              <a:lnSpc>
                <a:spcPct val="90000"/>
              </a:lnSpc>
            </a:pPr>
            <a:endParaRPr lang="en-GB" altLang="en-US" sz="2800" dirty="0">
              <a:solidFill>
                <a:srgbClr val="000099"/>
              </a:solidFill>
            </a:endParaRPr>
          </a:p>
          <a:p>
            <a:pPr eaLnBrk="1" hangingPunct="1">
              <a:lnSpc>
                <a:spcPct val="90000"/>
              </a:lnSpc>
            </a:pPr>
            <a:r>
              <a:rPr lang="en-GB" altLang="en-US" sz="2800" dirty="0">
                <a:solidFill>
                  <a:srgbClr val="000099"/>
                </a:solidFill>
              </a:rPr>
              <a:t>Routine office tasks – filing etc</a:t>
            </a:r>
            <a:r>
              <a:rPr lang="en-GB" altLang="en-US" sz="2800" dirty="0">
                <a:solidFill>
                  <a:schemeClr val="accent2"/>
                </a:solidFill>
              </a:rPr>
              <a:t>.</a:t>
            </a: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2837748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checkerboard(across)">
                                      <p:cBhvr>
                                        <p:cTn id="7" dur="500"/>
                                        <p:tgtEl>
                                          <p:spTgt spid="32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771">
                                            <p:txEl>
                                              <p:pRg st="0" end="0"/>
                                            </p:txEl>
                                          </p:spTgt>
                                        </p:tgtEl>
                                        <p:attrNameLst>
                                          <p:attrName>style.visibility</p:attrName>
                                        </p:attrNameLst>
                                      </p:cBhvr>
                                      <p:to>
                                        <p:strVal val="visible"/>
                                      </p:to>
                                    </p:set>
                                    <p:animEffect transition="in" filter="dissolve">
                                      <p:cBhvr>
                                        <p:cTn id="12" dur="500"/>
                                        <p:tgtEl>
                                          <p:spTgt spid="327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Effect transition="in" filter="dissolve">
                                      <p:cBhvr>
                                        <p:cTn id="17" dur="500"/>
                                        <p:tgtEl>
                                          <p:spTgt spid="327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2771">
                                            <p:txEl>
                                              <p:pRg st="4" end="4"/>
                                            </p:txEl>
                                          </p:spTgt>
                                        </p:tgtEl>
                                        <p:attrNameLst>
                                          <p:attrName>style.visibility</p:attrName>
                                        </p:attrNameLst>
                                      </p:cBhvr>
                                      <p:to>
                                        <p:strVal val="visible"/>
                                      </p:to>
                                    </p:set>
                                    <p:animEffect transition="in" filter="dissolve">
                                      <p:cBhvr>
                                        <p:cTn id="22" dur="500"/>
                                        <p:tgtEl>
                                          <p:spTgt spid="3277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animEffect transition="in" filter="dissolve">
                                      <p:cBhvr>
                                        <p:cTn id="27" dur="500"/>
                                        <p:tgtEl>
                                          <p:spTgt spid="32771">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2771">
                                            <p:txEl>
                                              <p:pRg st="8" end="8"/>
                                            </p:txEl>
                                          </p:spTgt>
                                        </p:tgtEl>
                                        <p:attrNameLst>
                                          <p:attrName>style.visibility</p:attrName>
                                        </p:attrNameLst>
                                      </p:cBhvr>
                                      <p:to>
                                        <p:strVal val="visible"/>
                                      </p:to>
                                    </p:set>
                                    <p:animEffect transition="in" filter="dissolve">
                                      <p:cBhvr>
                                        <p:cTn id="32" dur="500"/>
                                        <p:tgtEl>
                                          <p:spTgt spid="3277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1"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eaLnBrk="1" hangingPunct="1"/>
            <a:r>
              <a:rPr lang="en-US" altLang="en-US" dirty="0">
                <a:solidFill>
                  <a:srgbClr val="000099"/>
                </a:solidFill>
              </a:rPr>
              <a:t>Complicated and unclear</a:t>
            </a:r>
          </a:p>
        </p:txBody>
      </p:sp>
      <p:sp>
        <p:nvSpPr>
          <p:cNvPr id="34819" name="Rectangle 3"/>
          <p:cNvSpPr>
            <a:spLocks noGrp="1" noChangeArrowheads="1"/>
          </p:cNvSpPr>
          <p:nvPr>
            <p:ph type="body" idx="4294967295"/>
          </p:nvPr>
        </p:nvSpPr>
        <p:spPr/>
        <p:txBody>
          <a:bodyPr>
            <a:normAutofit fontScale="92500" lnSpcReduction="10000"/>
          </a:bodyPr>
          <a:lstStyle/>
          <a:p>
            <a:pPr eaLnBrk="1" hangingPunct="1">
              <a:buFontTx/>
              <a:buNone/>
            </a:pPr>
            <a:r>
              <a:rPr lang="en-US" altLang="en-US" dirty="0">
                <a:solidFill>
                  <a:srgbClr val="000099"/>
                </a:solidFill>
              </a:rPr>
              <a:t>Well, what </a:t>
            </a:r>
            <a:r>
              <a:rPr lang="en-US" altLang="en-US" dirty="0" err="1">
                <a:solidFill>
                  <a:srgbClr val="000099"/>
                </a:solidFill>
              </a:rPr>
              <a:t>I,m</a:t>
            </a:r>
            <a:r>
              <a:rPr lang="en-US" altLang="en-US" dirty="0">
                <a:solidFill>
                  <a:srgbClr val="000099"/>
                </a:solidFill>
              </a:rPr>
              <a:t> </a:t>
            </a:r>
            <a:r>
              <a:rPr lang="en-US" altLang="en-US" dirty="0" err="1">
                <a:solidFill>
                  <a:srgbClr val="000099"/>
                </a:solidFill>
              </a:rPr>
              <a:t>gonna</a:t>
            </a:r>
            <a:r>
              <a:rPr lang="en-US" altLang="en-US" dirty="0">
                <a:solidFill>
                  <a:srgbClr val="000099"/>
                </a:solidFill>
              </a:rPr>
              <a:t> do is I’m </a:t>
            </a:r>
            <a:r>
              <a:rPr lang="en-US" altLang="en-US" dirty="0" err="1">
                <a:solidFill>
                  <a:srgbClr val="000099"/>
                </a:solidFill>
              </a:rPr>
              <a:t>gonna</a:t>
            </a:r>
            <a:r>
              <a:rPr lang="en-US" altLang="en-US" dirty="0">
                <a:solidFill>
                  <a:srgbClr val="000099"/>
                </a:solidFill>
              </a:rPr>
              <a:t> ask you to get into pairs, but before that there/are some things we’ve </a:t>
            </a:r>
            <a:r>
              <a:rPr lang="en-US" altLang="en-US" dirty="0" err="1">
                <a:solidFill>
                  <a:srgbClr val="000099"/>
                </a:solidFill>
              </a:rPr>
              <a:t>gotta</a:t>
            </a:r>
            <a:r>
              <a:rPr lang="en-US" altLang="en-US" dirty="0">
                <a:solidFill>
                  <a:srgbClr val="000099"/>
                </a:solidFill>
              </a:rPr>
              <a:t> work out. So, just jot down if you’ve got a pen, could you write this, then when we’ve finished that we’re going to do the next thing which involves more………..</a:t>
            </a:r>
          </a:p>
          <a:p>
            <a:pPr eaLnBrk="1" hangingPunct="1">
              <a:buFontTx/>
              <a:buNone/>
            </a:pPr>
            <a:endParaRPr lang="en-US" altLang="en-US" sz="2000" dirty="0">
              <a:solidFill>
                <a:srgbClr val="000099"/>
              </a:solidFill>
            </a:endParaRPr>
          </a:p>
          <a:p>
            <a:pPr algn="r" eaLnBrk="1" hangingPunct="1">
              <a:buFontTx/>
              <a:buNone/>
            </a:pPr>
            <a:r>
              <a:rPr lang="en-US" altLang="en-US" sz="2000" dirty="0">
                <a:solidFill>
                  <a:srgbClr val="000099"/>
                </a:solidFill>
              </a:rPr>
              <a:t>Learning Teaching    Jim Scrivener</a:t>
            </a: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36829609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fade">
                                      <p:cBhvr>
                                        <p:cTn id="7" dur="1000"/>
                                        <p:tgtEl>
                                          <p:spTgt spid="34818"/>
                                        </p:tgtEl>
                                      </p:cBhvr>
                                    </p:animEffect>
                                    <p:anim calcmode="lin" valueType="num">
                                      <p:cBhvr>
                                        <p:cTn id="8" dur="1000" fill="hold"/>
                                        <p:tgtEl>
                                          <p:spTgt spid="34818"/>
                                        </p:tgtEl>
                                        <p:attrNameLst>
                                          <p:attrName>ppt_x</p:attrName>
                                        </p:attrNameLst>
                                      </p:cBhvr>
                                      <p:tavLst>
                                        <p:tav tm="0">
                                          <p:val>
                                            <p:strVal val="#ppt_x"/>
                                          </p:val>
                                        </p:tav>
                                        <p:tav tm="100000">
                                          <p:val>
                                            <p:strVal val="#ppt_x"/>
                                          </p:val>
                                        </p:tav>
                                      </p:tavLst>
                                    </p:anim>
                                    <p:anim calcmode="lin" valueType="num">
                                      <p:cBhvr>
                                        <p:cTn id="9" dur="1000" fill="hold"/>
                                        <p:tgtEl>
                                          <p:spTgt spid="34818"/>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4819">
                                            <p:txEl>
                                              <p:pRg st="0" end="0"/>
                                            </p:txEl>
                                          </p:spTgt>
                                        </p:tgtEl>
                                        <p:attrNameLst>
                                          <p:attrName>style.visibility</p:attrName>
                                        </p:attrNameLst>
                                      </p:cBhvr>
                                      <p:to>
                                        <p:strVal val="visible"/>
                                      </p:to>
                                    </p:set>
                                    <p:animEffect transition="in" filter="fade">
                                      <p:cBhvr>
                                        <p:cTn id="14" dur="1000"/>
                                        <p:tgtEl>
                                          <p:spTgt spid="34819">
                                            <p:txEl>
                                              <p:pRg st="0" end="0"/>
                                            </p:txEl>
                                          </p:spTgt>
                                        </p:tgtEl>
                                      </p:cBhvr>
                                    </p:animEffect>
                                    <p:anim calcmode="lin" valueType="num">
                                      <p:cBhvr>
                                        <p:cTn id="15" dur="10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48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4819">
                                            <p:txEl>
                                              <p:pRg st="2" end="2"/>
                                            </p:txEl>
                                          </p:spTgt>
                                        </p:tgtEl>
                                        <p:attrNameLst>
                                          <p:attrName>style.visibility</p:attrName>
                                        </p:attrNameLst>
                                      </p:cBhvr>
                                      <p:to>
                                        <p:strVal val="visible"/>
                                      </p:to>
                                    </p:set>
                                    <p:animEffect transition="in" filter="fade">
                                      <p:cBhvr>
                                        <p:cTn id="21" dur="1000"/>
                                        <p:tgtEl>
                                          <p:spTgt spid="34819">
                                            <p:txEl>
                                              <p:pRg st="2" end="2"/>
                                            </p:txEl>
                                          </p:spTgt>
                                        </p:tgtEl>
                                      </p:cBhvr>
                                    </p:animEffect>
                                    <p:anim calcmode="lin" valueType="num">
                                      <p:cBhvr>
                                        <p:cTn id="22" dur="10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481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685800" y="2130425"/>
            <a:ext cx="7772400" cy="1470025"/>
          </a:xfrm>
        </p:spPr>
        <p:txBody>
          <a:bodyPr/>
          <a:lstStyle/>
          <a:p>
            <a:pPr algn="ctr" eaLnBrk="1" hangingPunct="1"/>
            <a:r>
              <a:rPr lang="en-GB" altLang="en-US" dirty="0">
                <a:solidFill>
                  <a:srgbClr val="000099"/>
                </a:solidFill>
              </a:rPr>
              <a:t>Dyslexia/Dyspraxia/ADHD</a:t>
            </a:r>
          </a:p>
        </p:txBody>
      </p:sp>
      <p:sp>
        <p:nvSpPr>
          <p:cNvPr id="3075" name="Rectangle 3"/>
          <p:cNvSpPr>
            <a:spLocks noGrp="1" noChangeArrowheads="1"/>
          </p:cNvSpPr>
          <p:nvPr>
            <p:ph type="subTitle" idx="4294967295"/>
          </p:nvPr>
        </p:nvSpPr>
        <p:spPr>
          <a:xfrm>
            <a:off x="1371600" y="3886200"/>
            <a:ext cx="6400800" cy="1752600"/>
          </a:xfrm>
        </p:spPr>
        <p:txBody>
          <a:bodyPr/>
          <a:lstStyle/>
          <a:p>
            <a:pPr marL="0" indent="0" algn="ctr" eaLnBrk="1" hangingPunct="1">
              <a:buFontTx/>
              <a:buNone/>
            </a:pPr>
            <a:r>
              <a:rPr lang="en-GB" altLang="en-US" dirty="0">
                <a:solidFill>
                  <a:srgbClr val="000099"/>
                </a:solidFill>
              </a:rPr>
              <a:t>Raising awareness</a:t>
            </a: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3097203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pPr algn="l" eaLnBrk="1" hangingPunct="1"/>
            <a:r>
              <a:rPr lang="en-GB" altLang="en-US" sz="3200" dirty="0">
                <a:solidFill>
                  <a:srgbClr val="000099"/>
                </a:solidFill>
              </a:rPr>
              <a:t>The effects of learning </a:t>
            </a:r>
            <a:br>
              <a:rPr lang="en-GB" altLang="en-US" sz="3200" dirty="0">
                <a:solidFill>
                  <a:srgbClr val="000099"/>
                </a:solidFill>
              </a:rPr>
            </a:br>
            <a:r>
              <a:rPr lang="en-GB" altLang="en-US" sz="3200" dirty="0">
                <a:solidFill>
                  <a:srgbClr val="000099"/>
                </a:solidFill>
              </a:rPr>
              <a:t>difficulties vary in………….</a:t>
            </a:r>
          </a:p>
        </p:txBody>
      </p:sp>
      <p:sp>
        <p:nvSpPr>
          <p:cNvPr id="36867" name="Rectangle 3"/>
          <p:cNvSpPr>
            <a:spLocks noGrp="1" noChangeArrowheads="1"/>
          </p:cNvSpPr>
          <p:nvPr>
            <p:ph type="body" idx="4294967295"/>
          </p:nvPr>
        </p:nvSpPr>
        <p:spPr/>
        <p:txBody>
          <a:bodyPr>
            <a:normAutofit/>
          </a:bodyPr>
          <a:lstStyle/>
          <a:p>
            <a:pPr eaLnBrk="1" hangingPunct="1">
              <a:buFontTx/>
              <a:buNone/>
            </a:pPr>
            <a:endParaRPr lang="en-GB" altLang="en-US" sz="2800" dirty="0">
              <a:solidFill>
                <a:schemeClr val="accent2"/>
              </a:solidFill>
            </a:endParaRPr>
          </a:p>
          <a:p>
            <a:pPr eaLnBrk="1" hangingPunct="1"/>
            <a:r>
              <a:rPr lang="en-GB" altLang="en-US" sz="2800" dirty="0">
                <a:solidFill>
                  <a:srgbClr val="000099"/>
                </a:solidFill>
              </a:rPr>
              <a:t>Severity – Mild/Moderate/Severe</a:t>
            </a:r>
          </a:p>
          <a:p>
            <a:pPr eaLnBrk="1" hangingPunct="1"/>
            <a:endParaRPr lang="en-GB" altLang="en-US" sz="2800" dirty="0">
              <a:solidFill>
                <a:schemeClr val="accent2"/>
              </a:solidFill>
            </a:endParaRPr>
          </a:p>
          <a:p>
            <a:r>
              <a:rPr lang="en-GB" altLang="en-US" sz="2800" dirty="0">
                <a:solidFill>
                  <a:srgbClr val="000099"/>
                </a:solidFill>
              </a:rPr>
              <a:t>Ability -    Below  average/Average and  				  Exceptional </a:t>
            </a:r>
            <a:endParaRPr lang="en-GB" altLang="en-US" sz="2800" dirty="0">
              <a:solidFill>
                <a:schemeClr val="accent2"/>
              </a:solidFill>
            </a:endParaRPr>
          </a:p>
          <a:p>
            <a:pPr eaLnBrk="1" hangingPunct="1"/>
            <a:r>
              <a:rPr lang="en-GB" altLang="en-US" sz="2800" dirty="0">
                <a:solidFill>
                  <a:srgbClr val="000099"/>
                </a:solidFill>
              </a:rPr>
              <a:t>Personality – Confident/Low self-                       						esteem</a:t>
            </a: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32012499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fade">
                                      <p:cBhvr>
                                        <p:cTn id="7" dur="1000"/>
                                        <p:tgtEl>
                                          <p:spTgt spid="36866"/>
                                        </p:tgtEl>
                                      </p:cBhvr>
                                    </p:animEffect>
                                    <p:anim calcmode="lin" valueType="num">
                                      <p:cBhvr>
                                        <p:cTn id="8" dur="1000" fill="hold"/>
                                        <p:tgtEl>
                                          <p:spTgt spid="36866"/>
                                        </p:tgtEl>
                                        <p:attrNameLst>
                                          <p:attrName>ppt_x</p:attrName>
                                        </p:attrNameLst>
                                      </p:cBhvr>
                                      <p:tavLst>
                                        <p:tav tm="0">
                                          <p:val>
                                            <p:strVal val="#ppt_x"/>
                                          </p:val>
                                        </p:tav>
                                        <p:tav tm="100000">
                                          <p:val>
                                            <p:strVal val="#ppt_x"/>
                                          </p:val>
                                        </p:tav>
                                      </p:tavLst>
                                    </p:anim>
                                    <p:anim calcmode="lin" valueType="num">
                                      <p:cBhvr>
                                        <p:cTn id="9" dur="1000" fill="hold"/>
                                        <p:tgtEl>
                                          <p:spTgt spid="3686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6867">
                                            <p:txEl>
                                              <p:pRg st="1" end="1"/>
                                            </p:txEl>
                                          </p:spTgt>
                                        </p:tgtEl>
                                        <p:attrNameLst>
                                          <p:attrName>style.visibility</p:attrName>
                                        </p:attrNameLst>
                                      </p:cBhvr>
                                      <p:to>
                                        <p:strVal val="visible"/>
                                      </p:to>
                                    </p:set>
                                    <p:animEffect transition="in" filter="fade">
                                      <p:cBhvr>
                                        <p:cTn id="14" dur="1000"/>
                                        <p:tgtEl>
                                          <p:spTgt spid="36867">
                                            <p:txEl>
                                              <p:pRg st="1" end="1"/>
                                            </p:txEl>
                                          </p:spTgt>
                                        </p:tgtEl>
                                      </p:cBhvr>
                                    </p:animEffect>
                                    <p:anim calcmode="lin" valueType="num">
                                      <p:cBhvr>
                                        <p:cTn id="15" dur="1000" fill="hold"/>
                                        <p:tgtEl>
                                          <p:spTgt spid="3686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68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6867">
                                            <p:txEl>
                                              <p:pRg st="3" end="3"/>
                                            </p:txEl>
                                          </p:spTgt>
                                        </p:tgtEl>
                                        <p:attrNameLst>
                                          <p:attrName>style.visibility</p:attrName>
                                        </p:attrNameLst>
                                      </p:cBhvr>
                                      <p:to>
                                        <p:strVal val="visible"/>
                                      </p:to>
                                    </p:set>
                                    <p:animEffect transition="in" filter="fade">
                                      <p:cBhvr>
                                        <p:cTn id="21" dur="1000"/>
                                        <p:tgtEl>
                                          <p:spTgt spid="36867">
                                            <p:txEl>
                                              <p:pRg st="3" end="3"/>
                                            </p:txEl>
                                          </p:spTgt>
                                        </p:tgtEl>
                                      </p:cBhvr>
                                    </p:animEffect>
                                    <p:anim calcmode="lin" valueType="num">
                                      <p:cBhvr>
                                        <p:cTn id="22" dur="1000" fill="hold"/>
                                        <p:tgtEl>
                                          <p:spTgt spid="3686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686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6867">
                                            <p:txEl>
                                              <p:pRg st="4" end="4"/>
                                            </p:txEl>
                                          </p:spTgt>
                                        </p:tgtEl>
                                        <p:attrNameLst>
                                          <p:attrName>style.visibility</p:attrName>
                                        </p:attrNameLst>
                                      </p:cBhvr>
                                      <p:to>
                                        <p:strVal val="visible"/>
                                      </p:to>
                                    </p:set>
                                    <p:animEffect transition="in" filter="fade">
                                      <p:cBhvr>
                                        <p:cTn id="28" dur="1000"/>
                                        <p:tgtEl>
                                          <p:spTgt spid="36867">
                                            <p:txEl>
                                              <p:pRg st="4" end="4"/>
                                            </p:txEl>
                                          </p:spTgt>
                                        </p:tgtEl>
                                      </p:cBhvr>
                                    </p:animEffect>
                                    <p:anim calcmode="lin" valueType="num">
                                      <p:cBhvr>
                                        <p:cTn id="29" dur="1000" fill="hold"/>
                                        <p:tgtEl>
                                          <p:spTgt spid="36867">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686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p:txBody>
          <a:bodyPr>
            <a:normAutofit fontScale="90000"/>
          </a:bodyPr>
          <a:lstStyle/>
          <a:p>
            <a:pPr algn="l" eaLnBrk="1" hangingPunct="1"/>
            <a:br>
              <a:rPr lang="en-GB" altLang="en-US" sz="3200" dirty="0">
                <a:solidFill>
                  <a:schemeClr val="accent2"/>
                </a:solidFill>
              </a:rPr>
            </a:br>
            <a:r>
              <a:rPr lang="en-GB" altLang="en-US" sz="3200" dirty="0">
                <a:solidFill>
                  <a:srgbClr val="000099"/>
                </a:solidFill>
              </a:rPr>
              <a:t>But the good news is these </a:t>
            </a:r>
            <a:br>
              <a:rPr lang="en-GB" altLang="en-US" sz="3200" dirty="0">
                <a:solidFill>
                  <a:srgbClr val="000099"/>
                </a:solidFill>
              </a:rPr>
            </a:br>
            <a:r>
              <a:rPr lang="en-GB" altLang="en-US" sz="3200" dirty="0">
                <a:solidFill>
                  <a:srgbClr val="000099"/>
                </a:solidFill>
              </a:rPr>
              <a:t>learners have many strengths…</a:t>
            </a:r>
            <a:br>
              <a:rPr lang="en-GB" altLang="en-US" sz="3200" dirty="0">
                <a:solidFill>
                  <a:schemeClr val="accent2"/>
                </a:solidFill>
              </a:rPr>
            </a:br>
            <a:r>
              <a:rPr lang="en-GB" altLang="en-US" sz="3200" dirty="0">
                <a:solidFill>
                  <a:schemeClr val="accent2"/>
                </a:solidFill>
              </a:rPr>
              <a:t>			</a:t>
            </a:r>
          </a:p>
        </p:txBody>
      </p:sp>
      <p:sp>
        <p:nvSpPr>
          <p:cNvPr id="38915" name="Rectangle 3"/>
          <p:cNvSpPr>
            <a:spLocks noGrp="1" noChangeArrowheads="1"/>
          </p:cNvSpPr>
          <p:nvPr>
            <p:ph type="body" idx="4294967295"/>
          </p:nvPr>
        </p:nvSpPr>
        <p:spPr/>
        <p:txBody>
          <a:bodyPr/>
          <a:lstStyle/>
          <a:p>
            <a:pPr eaLnBrk="1" hangingPunct="1"/>
            <a:r>
              <a:rPr lang="en-GB" altLang="en-US" sz="2800" dirty="0">
                <a:solidFill>
                  <a:srgbClr val="000099"/>
                </a:solidFill>
              </a:rPr>
              <a:t>Creativity</a:t>
            </a:r>
          </a:p>
          <a:p>
            <a:pPr eaLnBrk="1" hangingPunct="1"/>
            <a:r>
              <a:rPr lang="en-GB" altLang="en-US" sz="2800" dirty="0">
                <a:solidFill>
                  <a:srgbClr val="000099"/>
                </a:solidFill>
              </a:rPr>
              <a:t>Practical</a:t>
            </a:r>
          </a:p>
          <a:p>
            <a:pPr eaLnBrk="1" hangingPunct="1"/>
            <a:r>
              <a:rPr lang="en-GB" altLang="en-US" sz="2800" dirty="0">
                <a:solidFill>
                  <a:srgbClr val="000099"/>
                </a:solidFill>
              </a:rPr>
              <a:t>Lateral thinking</a:t>
            </a:r>
          </a:p>
          <a:p>
            <a:pPr eaLnBrk="1" hangingPunct="1"/>
            <a:r>
              <a:rPr lang="en-GB" altLang="en-US" sz="2800" dirty="0">
                <a:solidFill>
                  <a:srgbClr val="000099"/>
                </a:solidFill>
              </a:rPr>
              <a:t>Problem solving</a:t>
            </a:r>
          </a:p>
          <a:p>
            <a:pPr eaLnBrk="1" hangingPunct="1"/>
            <a:r>
              <a:rPr lang="en-GB" altLang="en-US" sz="2800" dirty="0">
                <a:solidFill>
                  <a:srgbClr val="000099"/>
                </a:solidFill>
              </a:rPr>
              <a:t>Seeing the ‘big picture’</a:t>
            </a:r>
          </a:p>
          <a:p>
            <a:pPr eaLnBrk="1" hangingPunct="1"/>
            <a:r>
              <a:rPr lang="en-GB" altLang="en-US" sz="2800" dirty="0">
                <a:solidFill>
                  <a:srgbClr val="000099"/>
                </a:solidFill>
              </a:rPr>
              <a:t>Good visual skills thinking in 3D (Dyslexia)</a:t>
            </a: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25996736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1000"/>
                                        <p:tgtEl>
                                          <p:spTgt spid="38914"/>
                                        </p:tgtEl>
                                      </p:cBhvr>
                                    </p:animEffect>
                                    <p:anim calcmode="lin" valueType="num">
                                      <p:cBhvr>
                                        <p:cTn id="8" dur="1000" fill="hold"/>
                                        <p:tgtEl>
                                          <p:spTgt spid="38914"/>
                                        </p:tgtEl>
                                        <p:attrNameLst>
                                          <p:attrName>ppt_x</p:attrName>
                                        </p:attrNameLst>
                                      </p:cBhvr>
                                      <p:tavLst>
                                        <p:tav tm="0">
                                          <p:val>
                                            <p:strVal val="#ppt_x"/>
                                          </p:val>
                                        </p:tav>
                                        <p:tav tm="100000">
                                          <p:val>
                                            <p:strVal val="#ppt_x"/>
                                          </p:val>
                                        </p:tav>
                                      </p:tavLst>
                                    </p:anim>
                                    <p:anim calcmode="lin" valueType="num">
                                      <p:cBhvr>
                                        <p:cTn id="9" dur="1000" fill="hold"/>
                                        <p:tgtEl>
                                          <p:spTgt spid="3891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8915">
                                            <p:txEl>
                                              <p:pRg st="0" end="0"/>
                                            </p:txEl>
                                          </p:spTgt>
                                        </p:tgtEl>
                                        <p:attrNameLst>
                                          <p:attrName>style.visibility</p:attrName>
                                        </p:attrNameLst>
                                      </p:cBhvr>
                                      <p:to>
                                        <p:strVal val="visible"/>
                                      </p:to>
                                    </p:set>
                                    <p:animEffect transition="in" filter="fade">
                                      <p:cBhvr>
                                        <p:cTn id="14" dur="1000"/>
                                        <p:tgtEl>
                                          <p:spTgt spid="38915">
                                            <p:txEl>
                                              <p:pRg st="0" end="0"/>
                                            </p:txEl>
                                          </p:spTgt>
                                        </p:tgtEl>
                                      </p:cBhvr>
                                    </p:animEffect>
                                    <p:anim calcmode="lin" valueType="num">
                                      <p:cBhvr>
                                        <p:cTn id="15" dur="10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89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8915">
                                            <p:txEl>
                                              <p:pRg st="1" end="1"/>
                                            </p:txEl>
                                          </p:spTgt>
                                        </p:tgtEl>
                                        <p:attrNameLst>
                                          <p:attrName>style.visibility</p:attrName>
                                        </p:attrNameLst>
                                      </p:cBhvr>
                                      <p:to>
                                        <p:strVal val="visible"/>
                                      </p:to>
                                    </p:set>
                                    <p:animEffect transition="in" filter="fade">
                                      <p:cBhvr>
                                        <p:cTn id="21" dur="1000"/>
                                        <p:tgtEl>
                                          <p:spTgt spid="38915">
                                            <p:txEl>
                                              <p:pRg st="1" end="1"/>
                                            </p:txEl>
                                          </p:spTgt>
                                        </p:tgtEl>
                                      </p:cBhvr>
                                    </p:animEffect>
                                    <p:anim calcmode="lin" valueType="num">
                                      <p:cBhvr>
                                        <p:cTn id="22" dur="10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89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8915">
                                            <p:txEl>
                                              <p:pRg st="2" end="2"/>
                                            </p:txEl>
                                          </p:spTgt>
                                        </p:tgtEl>
                                        <p:attrNameLst>
                                          <p:attrName>style.visibility</p:attrName>
                                        </p:attrNameLst>
                                      </p:cBhvr>
                                      <p:to>
                                        <p:strVal val="visible"/>
                                      </p:to>
                                    </p:set>
                                    <p:animEffect transition="in" filter="fade">
                                      <p:cBhvr>
                                        <p:cTn id="28" dur="1000"/>
                                        <p:tgtEl>
                                          <p:spTgt spid="38915">
                                            <p:txEl>
                                              <p:pRg st="2" end="2"/>
                                            </p:txEl>
                                          </p:spTgt>
                                        </p:tgtEl>
                                      </p:cBhvr>
                                    </p:animEffect>
                                    <p:anim calcmode="lin" valueType="num">
                                      <p:cBhvr>
                                        <p:cTn id="29" dur="10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89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8915">
                                            <p:txEl>
                                              <p:pRg st="3" end="3"/>
                                            </p:txEl>
                                          </p:spTgt>
                                        </p:tgtEl>
                                        <p:attrNameLst>
                                          <p:attrName>style.visibility</p:attrName>
                                        </p:attrNameLst>
                                      </p:cBhvr>
                                      <p:to>
                                        <p:strVal val="visible"/>
                                      </p:to>
                                    </p:set>
                                    <p:animEffect transition="in" filter="fade">
                                      <p:cBhvr>
                                        <p:cTn id="35" dur="1000"/>
                                        <p:tgtEl>
                                          <p:spTgt spid="38915">
                                            <p:txEl>
                                              <p:pRg st="3" end="3"/>
                                            </p:txEl>
                                          </p:spTgt>
                                        </p:tgtEl>
                                      </p:cBhvr>
                                    </p:animEffect>
                                    <p:anim calcmode="lin" valueType="num">
                                      <p:cBhvr>
                                        <p:cTn id="36" dur="10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89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38915">
                                            <p:txEl>
                                              <p:pRg st="4" end="4"/>
                                            </p:txEl>
                                          </p:spTgt>
                                        </p:tgtEl>
                                        <p:attrNameLst>
                                          <p:attrName>style.visibility</p:attrName>
                                        </p:attrNameLst>
                                      </p:cBhvr>
                                      <p:to>
                                        <p:strVal val="visible"/>
                                      </p:to>
                                    </p:set>
                                    <p:animEffect transition="in" filter="fade">
                                      <p:cBhvr>
                                        <p:cTn id="42" dur="1000"/>
                                        <p:tgtEl>
                                          <p:spTgt spid="38915">
                                            <p:txEl>
                                              <p:pRg st="4" end="4"/>
                                            </p:txEl>
                                          </p:spTgt>
                                        </p:tgtEl>
                                      </p:cBhvr>
                                    </p:animEffect>
                                    <p:anim calcmode="lin" valueType="num">
                                      <p:cBhvr>
                                        <p:cTn id="43" dur="1000" fill="hold"/>
                                        <p:tgtEl>
                                          <p:spTgt spid="38915">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891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38915">
                                            <p:txEl>
                                              <p:pRg st="5" end="5"/>
                                            </p:txEl>
                                          </p:spTgt>
                                        </p:tgtEl>
                                        <p:attrNameLst>
                                          <p:attrName>style.visibility</p:attrName>
                                        </p:attrNameLst>
                                      </p:cBhvr>
                                      <p:to>
                                        <p:strVal val="visible"/>
                                      </p:to>
                                    </p:set>
                                    <p:animEffect transition="in" filter="fade">
                                      <p:cBhvr>
                                        <p:cTn id="49" dur="1000"/>
                                        <p:tgtEl>
                                          <p:spTgt spid="38915">
                                            <p:txEl>
                                              <p:pRg st="5" end="5"/>
                                            </p:txEl>
                                          </p:spTgt>
                                        </p:tgtEl>
                                      </p:cBhvr>
                                    </p:animEffect>
                                    <p:anim calcmode="lin" valueType="num">
                                      <p:cBhvr>
                                        <p:cTn id="50" dur="1000" fill="hold"/>
                                        <p:tgtEl>
                                          <p:spTgt spid="38915">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891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p:txBody>
          <a:bodyPr/>
          <a:lstStyle/>
          <a:p>
            <a:pPr algn="l" eaLnBrk="1" hangingPunct="1"/>
            <a:r>
              <a:rPr lang="en-GB" altLang="en-US" sz="3200" dirty="0">
                <a:solidFill>
                  <a:srgbClr val="000099"/>
                </a:solidFill>
              </a:rPr>
              <a:t>And last BUT not least!</a:t>
            </a:r>
          </a:p>
        </p:txBody>
      </p:sp>
      <p:sp>
        <p:nvSpPr>
          <p:cNvPr id="40963" name="Rectangle 3"/>
          <p:cNvSpPr>
            <a:spLocks noGrp="1" noChangeArrowheads="1"/>
          </p:cNvSpPr>
          <p:nvPr>
            <p:ph type="body" idx="4294967295"/>
          </p:nvPr>
        </p:nvSpPr>
        <p:spPr/>
        <p:txBody>
          <a:bodyPr>
            <a:normAutofit fontScale="92500" lnSpcReduction="20000"/>
          </a:bodyPr>
          <a:lstStyle/>
          <a:p>
            <a:pPr eaLnBrk="1" hangingPunct="1">
              <a:buFontTx/>
              <a:buNone/>
            </a:pPr>
            <a:endParaRPr lang="en-GB" altLang="en-US" dirty="0">
              <a:solidFill>
                <a:schemeClr val="accent2"/>
              </a:solidFill>
            </a:endParaRPr>
          </a:p>
          <a:p>
            <a:pPr algn="ctr" eaLnBrk="1" hangingPunct="1">
              <a:buFontTx/>
              <a:buNone/>
            </a:pPr>
            <a:r>
              <a:rPr lang="en-GB" altLang="en-US" dirty="0">
                <a:solidFill>
                  <a:srgbClr val="000099"/>
                </a:solidFill>
              </a:rPr>
              <a:t>“When people are known for their gifts their difficulties remain unknown”</a:t>
            </a:r>
          </a:p>
          <a:p>
            <a:pPr algn="ctr" eaLnBrk="1" hangingPunct="1">
              <a:buFontTx/>
              <a:buNone/>
            </a:pPr>
            <a:endParaRPr lang="en-GB" altLang="en-US" dirty="0">
              <a:solidFill>
                <a:schemeClr val="accent2"/>
              </a:solidFill>
            </a:endParaRPr>
          </a:p>
          <a:p>
            <a:pPr algn="ctr" eaLnBrk="1" hangingPunct="1">
              <a:buFontTx/>
              <a:buNone/>
            </a:pPr>
            <a:r>
              <a:rPr lang="en-GB" altLang="en-US" dirty="0">
                <a:solidFill>
                  <a:srgbClr val="000099"/>
                </a:solidFill>
              </a:rPr>
              <a:t>“When people are known for their difficulties their gifts remain unknown”</a:t>
            </a:r>
          </a:p>
          <a:p>
            <a:pPr algn="ctr" eaLnBrk="1" hangingPunct="1">
              <a:buFontTx/>
              <a:buNone/>
            </a:pPr>
            <a:endParaRPr lang="en-GB" altLang="en-US" dirty="0">
              <a:solidFill>
                <a:schemeClr val="accent2"/>
              </a:solidFill>
            </a:endParaRPr>
          </a:p>
          <a:p>
            <a:pPr algn="ctr" eaLnBrk="1" hangingPunct="1">
              <a:buFontTx/>
              <a:buNone/>
            </a:pPr>
            <a:r>
              <a:rPr lang="en-GB" altLang="en-US" sz="1800" dirty="0" err="1">
                <a:solidFill>
                  <a:srgbClr val="000099"/>
                </a:solidFill>
              </a:rPr>
              <a:t>T.G.West</a:t>
            </a:r>
            <a:endParaRPr lang="en-GB" altLang="en-US" sz="1800" dirty="0">
              <a:solidFill>
                <a:srgbClr val="000099"/>
              </a:solidFill>
            </a:endParaRP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19953792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 presetClass="entr" presetSubtype="10" fill="hold" grpId="0" nodeType="clickEffect">
                                  <p:stCondLst>
                                    <p:cond delay="0"/>
                                  </p:stCondLst>
                                  <p:childTnLst>
                                    <p:set>
                                      <p:cBhvr>
                                        <p:cTn id="10" dur="1" fill="hold">
                                          <p:stCondLst>
                                            <p:cond delay="0"/>
                                          </p:stCondLst>
                                        </p:cTn>
                                        <p:tgtEl>
                                          <p:spTgt spid="40963">
                                            <p:txEl>
                                              <p:pRg st="1" end="1"/>
                                            </p:txEl>
                                          </p:spTgt>
                                        </p:tgtEl>
                                        <p:attrNameLst>
                                          <p:attrName>style.visibility</p:attrName>
                                        </p:attrNameLst>
                                      </p:cBhvr>
                                      <p:to>
                                        <p:strVal val="visible"/>
                                      </p:to>
                                    </p:set>
                                    <p:animEffect transition="in" filter="checkerboard(across)">
                                      <p:cBhvr>
                                        <p:cTn id="11" dur="500"/>
                                        <p:tgtEl>
                                          <p:spTgt spid="40963">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40963">
                                            <p:txEl>
                                              <p:pRg st="3" end="3"/>
                                            </p:txEl>
                                          </p:spTgt>
                                        </p:tgtEl>
                                        <p:attrNameLst>
                                          <p:attrName>style.visibility</p:attrName>
                                        </p:attrNameLst>
                                      </p:cBhvr>
                                      <p:to>
                                        <p:strVal val="visible"/>
                                      </p:to>
                                    </p:set>
                                    <p:animEffect transition="in" filter="checkerboard(across)">
                                      <p:cBhvr>
                                        <p:cTn id="16" dur="500"/>
                                        <p:tgtEl>
                                          <p:spTgt spid="40963">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40963">
                                            <p:txEl>
                                              <p:pRg st="5" end="5"/>
                                            </p:txEl>
                                          </p:spTgt>
                                        </p:tgtEl>
                                        <p:attrNameLst>
                                          <p:attrName>style.visibility</p:attrName>
                                        </p:attrNameLst>
                                      </p:cBhvr>
                                      <p:to>
                                        <p:strVal val="visible"/>
                                      </p:to>
                                    </p:set>
                                    <p:animEffect transition="in" filter="checkerboard(across)">
                                      <p:cBhvr>
                                        <p:cTn id="21" dur="500"/>
                                        <p:tgtEl>
                                          <p:spTgt spid="409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utoUpdateAnimBg="0"/>
      <p:bldP spid="40963"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a:t>References</a:t>
            </a:r>
          </a:p>
        </p:txBody>
      </p:sp>
      <p:sp>
        <p:nvSpPr>
          <p:cNvPr id="7" name="Content Placeholder 6"/>
          <p:cNvSpPr>
            <a:spLocks noGrp="1"/>
          </p:cNvSpPr>
          <p:nvPr>
            <p:ph idx="1"/>
          </p:nvPr>
        </p:nvSpPr>
        <p:spPr>
          <a:xfrm>
            <a:off x="457200" y="2046045"/>
            <a:ext cx="7066149" cy="4080118"/>
          </a:xfrm>
          <a:solidFill>
            <a:schemeClr val="bg1"/>
          </a:solidFill>
        </p:spPr>
        <p:txBody>
          <a:bodyPr>
            <a:normAutofit fontScale="92500" lnSpcReduction="10000"/>
          </a:bodyPr>
          <a:lstStyle/>
          <a:p>
            <a:r>
              <a:rPr lang="en-GB" sz="2000" b="0" dirty="0"/>
              <a:t>Learning Teaching </a:t>
            </a:r>
            <a:r>
              <a:rPr lang="en-GB" sz="2000" dirty="0"/>
              <a:t>– Jim Scrivener</a:t>
            </a:r>
          </a:p>
          <a:p>
            <a:r>
              <a:rPr lang="en-GB" sz="2000" b="0" dirty="0"/>
              <a:t>In the Mind's Eye: Visual Thinkers - Gifted People with Dyslexia and Other Learning Difficulties </a:t>
            </a:r>
            <a:r>
              <a:rPr lang="en-GB" sz="2000" dirty="0"/>
              <a:t>– Thomas G West</a:t>
            </a:r>
          </a:p>
          <a:p>
            <a:r>
              <a:rPr lang="en-GB" sz="2000" b="0" dirty="0"/>
              <a:t>Could it be you? </a:t>
            </a:r>
            <a:r>
              <a:rPr lang="en-GB" sz="2000" dirty="0"/>
              <a:t>Dr Robin </a:t>
            </a:r>
            <a:r>
              <a:rPr lang="en-GB" sz="2000" dirty="0" err="1"/>
              <a:t>Pauc</a:t>
            </a:r>
            <a:r>
              <a:rPr lang="en-GB" sz="2000" dirty="0"/>
              <a:t> with Carina Norris</a:t>
            </a:r>
          </a:p>
          <a:p>
            <a:r>
              <a:rPr lang="en-GB" sz="2000" b="0" dirty="0"/>
              <a:t>Dyslexia in adults</a:t>
            </a:r>
            <a:r>
              <a:rPr lang="en-GB" sz="2000" dirty="0"/>
              <a:t> – Kathleen </a:t>
            </a:r>
            <a:r>
              <a:rPr lang="en-GB" sz="2000" dirty="0" err="1"/>
              <a:t>Nosek</a:t>
            </a:r>
            <a:endParaRPr lang="en-GB" sz="2000" dirty="0"/>
          </a:p>
          <a:p>
            <a:r>
              <a:rPr lang="en-GB" sz="2000" b="0" dirty="0"/>
              <a:t>How to understand an support children with dyspraxia - </a:t>
            </a:r>
            <a:r>
              <a:rPr lang="en-GB" sz="2000" dirty="0"/>
              <a:t> Lois Addy</a:t>
            </a:r>
          </a:p>
          <a:p>
            <a:pPr marL="0" indent="0" algn="ctr">
              <a:buNone/>
            </a:pPr>
            <a:r>
              <a:rPr lang="en-GB" sz="2000" dirty="0">
                <a:solidFill>
                  <a:srgbClr val="000099"/>
                </a:solidFill>
                <a:latin typeface="+mj-lt"/>
              </a:rPr>
              <a:t>Websites</a:t>
            </a:r>
          </a:p>
          <a:p>
            <a:pPr marL="0" indent="0" algn="ctr">
              <a:buNone/>
            </a:pPr>
            <a:r>
              <a:rPr lang="en-GB" sz="2000" b="0" dirty="0">
                <a:solidFill>
                  <a:schemeClr val="tx1"/>
                </a:solidFill>
                <a:latin typeface="+mj-lt"/>
                <a:hlinkClick r:id="rId2"/>
              </a:rPr>
              <a:t>www.dyslexiaaction.org.uk</a:t>
            </a:r>
            <a:endParaRPr lang="en-GB" sz="2000" b="0" dirty="0">
              <a:solidFill>
                <a:schemeClr val="tx1"/>
              </a:solidFill>
              <a:latin typeface="+mj-lt"/>
            </a:endParaRPr>
          </a:p>
          <a:p>
            <a:pPr marL="0" indent="0" algn="ctr">
              <a:buNone/>
            </a:pPr>
            <a:r>
              <a:rPr lang="en-GB" sz="2000" b="0" dirty="0">
                <a:solidFill>
                  <a:schemeClr val="tx1"/>
                </a:solidFill>
                <a:hlinkClick r:id="rId3"/>
              </a:rPr>
              <a:t>www.adhdfoundation.org.uk</a:t>
            </a:r>
            <a:endParaRPr lang="en-GB" sz="2000" b="0" dirty="0">
              <a:solidFill>
                <a:schemeClr val="tx1"/>
              </a:solidFill>
              <a:latin typeface="+mj-lt"/>
            </a:endParaRPr>
          </a:p>
          <a:p>
            <a:pPr marL="0" indent="0" algn="ctr">
              <a:buNone/>
            </a:pPr>
            <a:r>
              <a:rPr lang="en-GB" sz="2000" b="0" dirty="0">
                <a:solidFill>
                  <a:schemeClr val="tx1"/>
                </a:solidFill>
                <a:hlinkClick r:id="rId4"/>
              </a:rPr>
              <a:t>www.dyspraxiafoundation.org.uk</a:t>
            </a:r>
            <a:endParaRPr lang="en-GB" sz="2000" b="0" dirty="0">
              <a:solidFill>
                <a:schemeClr val="tx1"/>
              </a:solidFill>
              <a:latin typeface="+mj-lt"/>
            </a:endParaRPr>
          </a:p>
          <a:p>
            <a:pPr marL="0" indent="0" algn="ctr">
              <a:buNone/>
            </a:pPr>
            <a:r>
              <a:rPr lang="en-GB" sz="2000" b="0" dirty="0">
                <a:solidFill>
                  <a:schemeClr val="tx1"/>
                </a:solidFill>
                <a:latin typeface="+mj-lt"/>
                <a:hlinkClick r:id="rId5"/>
              </a:rPr>
              <a:t>www.teachingenglish.org.uk</a:t>
            </a:r>
            <a:endParaRPr lang="en-GB" sz="2000" b="0" dirty="0">
              <a:solidFill>
                <a:schemeClr val="tx1"/>
              </a:solidFill>
              <a:latin typeface="+mj-lt"/>
            </a:endParaRPr>
          </a:p>
          <a:p>
            <a:pPr marL="0" indent="0" algn="ctr">
              <a:buNone/>
            </a:pPr>
            <a:endParaRPr lang="en-GB" sz="2000" b="0" dirty="0">
              <a:solidFill>
                <a:srgbClr val="000099"/>
              </a:solidFill>
              <a:latin typeface="+mj-lt"/>
            </a:endParaRPr>
          </a:p>
        </p:txBody>
      </p:sp>
      <p:sp>
        <p:nvSpPr>
          <p:cNvPr id="3" name="Footer Placeholder 2"/>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3479573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Effect transition="in" filter="fade">
                                      <p:cBhvr>
                                        <p:cTn id="35" dur="1000"/>
                                        <p:tgtEl>
                                          <p:spTgt spid="7">
                                            <p:txEl>
                                              <p:pRg st="3" end="3"/>
                                            </p:txEl>
                                          </p:spTgt>
                                        </p:tgtEl>
                                      </p:cBhvr>
                                    </p:animEffect>
                                    <p:anim calcmode="lin" valueType="num">
                                      <p:cBhvr>
                                        <p:cTn id="36"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7">
                                            <p:txEl>
                                              <p:pRg st="4" end="4"/>
                                            </p:txEl>
                                          </p:spTgt>
                                        </p:tgtEl>
                                        <p:attrNameLst>
                                          <p:attrName>style.visibility</p:attrName>
                                        </p:attrNameLst>
                                      </p:cBhvr>
                                      <p:to>
                                        <p:strVal val="visible"/>
                                      </p:to>
                                    </p:set>
                                    <p:animEffect transition="in" filter="fade">
                                      <p:cBhvr>
                                        <p:cTn id="42" dur="1000"/>
                                        <p:tgtEl>
                                          <p:spTgt spid="7">
                                            <p:txEl>
                                              <p:pRg st="4" end="4"/>
                                            </p:txEl>
                                          </p:spTgt>
                                        </p:tgtEl>
                                      </p:cBhvr>
                                    </p:animEffect>
                                    <p:anim calcmode="lin" valueType="num">
                                      <p:cBhvr>
                                        <p:cTn id="43"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7">
                                            <p:txEl>
                                              <p:pRg st="5" end="5"/>
                                            </p:txEl>
                                          </p:spTgt>
                                        </p:tgtEl>
                                        <p:attrNameLst>
                                          <p:attrName>style.visibility</p:attrName>
                                        </p:attrNameLst>
                                      </p:cBhvr>
                                      <p:to>
                                        <p:strVal val="visible"/>
                                      </p:to>
                                    </p:set>
                                    <p:animEffect transition="in" filter="fade">
                                      <p:cBhvr>
                                        <p:cTn id="49" dur="1000"/>
                                        <p:tgtEl>
                                          <p:spTgt spid="7">
                                            <p:txEl>
                                              <p:pRg st="5" end="5"/>
                                            </p:txEl>
                                          </p:spTgt>
                                        </p:tgtEl>
                                      </p:cBhvr>
                                    </p:animEffect>
                                    <p:anim calcmode="lin" valueType="num">
                                      <p:cBhvr>
                                        <p:cTn id="50"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7">
                                            <p:txEl>
                                              <p:pRg st="6" end="6"/>
                                            </p:txEl>
                                          </p:spTgt>
                                        </p:tgtEl>
                                        <p:attrNameLst>
                                          <p:attrName>style.visibility</p:attrName>
                                        </p:attrNameLst>
                                      </p:cBhvr>
                                      <p:to>
                                        <p:strVal val="visible"/>
                                      </p:to>
                                    </p:set>
                                    <p:animEffect transition="in" filter="fade">
                                      <p:cBhvr>
                                        <p:cTn id="56" dur="1000"/>
                                        <p:tgtEl>
                                          <p:spTgt spid="7">
                                            <p:txEl>
                                              <p:pRg st="6" end="6"/>
                                            </p:txEl>
                                          </p:spTgt>
                                        </p:tgtEl>
                                      </p:cBhvr>
                                    </p:animEffect>
                                    <p:anim calcmode="lin" valueType="num">
                                      <p:cBhvr>
                                        <p:cTn id="57"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7">
                                            <p:txEl>
                                              <p:pRg st="7" end="7"/>
                                            </p:txEl>
                                          </p:spTgt>
                                        </p:tgtEl>
                                        <p:attrNameLst>
                                          <p:attrName>style.visibility</p:attrName>
                                        </p:attrNameLst>
                                      </p:cBhvr>
                                      <p:to>
                                        <p:strVal val="visible"/>
                                      </p:to>
                                    </p:set>
                                    <p:animEffect transition="in" filter="fade">
                                      <p:cBhvr>
                                        <p:cTn id="63" dur="1000"/>
                                        <p:tgtEl>
                                          <p:spTgt spid="7">
                                            <p:txEl>
                                              <p:pRg st="7" end="7"/>
                                            </p:txEl>
                                          </p:spTgt>
                                        </p:tgtEl>
                                      </p:cBhvr>
                                    </p:animEffect>
                                    <p:anim calcmode="lin" valueType="num">
                                      <p:cBhvr>
                                        <p:cTn id="64"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7">
                                            <p:txEl>
                                              <p:pRg st="8" end="8"/>
                                            </p:txEl>
                                          </p:spTgt>
                                        </p:tgtEl>
                                        <p:attrNameLst>
                                          <p:attrName>style.visibility</p:attrName>
                                        </p:attrNameLst>
                                      </p:cBhvr>
                                      <p:to>
                                        <p:strVal val="visible"/>
                                      </p:to>
                                    </p:set>
                                    <p:animEffect transition="in" filter="fade">
                                      <p:cBhvr>
                                        <p:cTn id="70" dur="1000"/>
                                        <p:tgtEl>
                                          <p:spTgt spid="7">
                                            <p:txEl>
                                              <p:pRg st="8" end="8"/>
                                            </p:txEl>
                                          </p:spTgt>
                                        </p:tgtEl>
                                      </p:cBhvr>
                                    </p:animEffect>
                                    <p:anim calcmode="lin" valueType="num">
                                      <p:cBhvr>
                                        <p:cTn id="71" dur="1000" fill="hold"/>
                                        <p:tgtEl>
                                          <p:spTgt spid="7">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7">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7">
                                            <p:txEl>
                                              <p:pRg st="9" end="9"/>
                                            </p:txEl>
                                          </p:spTgt>
                                        </p:tgtEl>
                                        <p:attrNameLst>
                                          <p:attrName>style.visibility</p:attrName>
                                        </p:attrNameLst>
                                      </p:cBhvr>
                                      <p:to>
                                        <p:strVal val="visible"/>
                                      </p:to>
                                    </p:set>
                                    <p:animEffect transition="in" filter="fade">
                                      <p:cBhvr>
                                        <p:cTn id="77" dur="1000"/>
                                        <p:tgtEl>
                                          <p:spTgt spid="7">
                                            <p:txEl>
                                              <p:pRg st="9" end="9"/>
                                            </p:txEl>
                                          </p:spTgt>
                                        </p:tgtEl>
                                      </p:cBhvr>
                                    </p:animEffect>
                                    <p:anim calcmode="lin" valueType="num">
                                      <p:cBhvr>
                                        <p:cTn id="78" dur="1000" fill="hold"/>
                                        <p:tgtEl>
                                          <p:spTgt spid="7">
                                            <p:txEl>
                                              <p:pRg st="9" end="9"/>
                                            </p:txEl>
                                          </p:spTgt>
                                        </p:tgtEl>
                                        <p:attrNameLst>
                                          <p:attrName>ppt_x</p:attrName>
                                        </p:attrNameLst>
                                      </p:cBhvr>
                                      <p:tavLst>
                                        <p:tav tm="0">
                                          <p:val>
                                            <p:strVal val="#ppt_x"/>
                                          </p:val>
                                        </p:tav>
                                        <p:tav tm="100000">
                                          <p:val>
                                            <p:strVal val="#ppt_x"/>
                                          </p:val>
                                        </p:tav>
                                      </p:tavLst>
                                    </p:anim>
                                    <p:anim calcmode="lin" valueType="num">
                                      <p:cBhvr>
                                        <p:cTn id="79" dur="1000" fill="hold"/>
                                        <p:tgtEl>
                                          <p:spTgt spid="7">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2705" y="2967335"/>
            <a:ext cx="6338595" cy="1569660"/>
          </a:xfrm>
          <a:prstGeom prst="rect">
            <a:avLst/>
          </a:prstGeom>
          <a:noFill/>
        </p:spPr>
        <p:txBody>
          <a:bodyPr wrap="none">
            <a:spAutoFit/>
          </a:bodyPr>
          <a:lstStyle/>
          <a:p>
            <a:pPr algn="ctr">
              <a:defRPr/>
            </a:pPr>
            <a:r>
              <a:rPr lang="en-US" sz="9600" b="1" dirty="0">
                <a:ln w="22225">
                  <a:solidFill>
                    <a:schemeClr val="accent2"/>
                  </a:solidFill>
                  <a:prstDash val="solid"/>
                </a:ln>
                <a:solidFill>
                  <a:srgbClr val="000099"/>
                </a:solidFill>
              </a:rPr>
              <a:t>Thank you</a:t>
            </a:r>
          </a:p>
        </p:txBody>
      </p:sp>
      <p:sp>
        <p:nvSpPr>
          <p:cNvPr id="3" name="Footer Placeholder 2"/>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1271338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4"/>
          <p:cNvSpPr>
            <a:spLocks noGrp="1" noChangeArrowheads="1"/>
          </p:cNvSpPr>
          <p:nvPr>
            <p:ph type="title" idx="4294967295"/>
          </p:nvPr>
        </p:nvSpPr>
        <p:spPr/>
        <p:txBody>
          <a:bodyPr/>
          <a:lstStyle/>
          <a:p>
            <a:pPr eaLnBrk="1" hangingPunct="1"/>
            <a:r>
              <a:rPr lang="en-GB" altLang="en-US" dirty="0">
                <a:solidFill>
                  <a:srgbClr val="000099"/>
                </a:solidFill>
              </a:rPr>
              <a:t>Aims</a:t>
            </a:r>
          </a:p>
        </p:txBody>
      </p:sp>
      <p:sp>
        <p:nvSpPr>
          <p:cNvPr id="7171" name="Rectangle 5"/>
          <p:cNvSpPr>
            <a:spLocks noGrp="1" noChangeArrowheads="1"/>
          </p:cNvSpPr>
          <p:nvPr>
            <p:ph type="body" idx="4294967295"/>
          </p:nvPr>
        </p:nvSpPr>
        <p:spPr/>
        <p:txBody>
          <a:bodyPr>
            <a:normAutofit fontScale="92500"/>
          </a:bodyPr>
          <a:lstStyle/>
          <a:p>
            <a:pPr eaLnBrk="1" hangingPunct="1"/>
            <a:endParaRPr lang="en-GB" altLang="en-US" dirty="0">
              <a:solidFill>
                <a:schemeClr val="accent2"/>
              </a:solidFill>
            </a:endParaRPr>
          </a:p>
          <a:p>
            <a:pPr eaLnBrk="1" hangingPunct="1"/>
            <a:r>
              <a:rPr lang="en-GB" altLang="en-US" dirty="0">
                <a:solidFill>
                  <a:srgbClr val="000099"/>
                </a:solidFill>
              </a:rPr>
              <a:t>To raise awareness of learning differences</a:t>
            </a:r>
          </a:p>
          <a:p>
            <a:pPr eaLnBrk="1" hangingPunct="1"/>
            <a:r>
              <a:rPr lang="en-GB" altLang="en-US" dirty="0">
                <a:solidFill>
                  <a:srgbClr val="000099"/>
                </a:solidFill>
              </a:rPr>
              <a:t>To identify how we can be sensitive to these differences and how that can affect our teaching</a:t>
            </a:r>
          </a:p>
          <a:p>
            <a:pPr eaLnBrk="1" hangingPunct="1"/>
            <a:r>
              <a:rPr lang="en-GB" altLang="en-US" dirty="0">
                <a:solidFill>
                  <a:srgbClr val="000099"/>
                </a:solidFill>
              </a:rPr>
              <a:t>To explore how basic EFL teaching principles facilitate learning for all</a:t>
            </a: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35301535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1000"/>
                                        <p:tgtEl>
                                          <p:spTgt spid="7170"/>
                                        </p:tgtEl>
                                      </p:cBhvr>
                                    </p:animEffect>
                                    <p:anim calcmode="lin" valueType="num">
                                      <p:cBhvr>
                                        <p:cTn id="8" dur="1000" fill="hold"/>
                                        <p:tgtEl>
                                          <p:spTgt spid="7170"/>
                                        </p:tgtEl>
                                        <p:attrNameLst>
                                          <p:attrName>ppt_x</p:attrName>
                                        </p:attrNameLst>
                                      </p:cBhvr>
                                      <p:tavLst>
                                        <p:tav tm="0">
                                          <p:val>
                                            <p:strVal val="#ppt_x"/>
                                          </p:val>
                                        </p:tav>
                                        <p:tav tm="100000">
                                          <p:val>
                                            <p:strVal val="#ppt_x"/>
                                          </p:val>
                                        </p:tav>
                                      </p:tavLst>
                                    </p:anim>
                                    <p:anim calcmode="lin" valueType="num">
                                      <p:cBhvr>
                                        <p:cTn id="9" dur="1000" fill="hold"/>
                                        <p:tgtEl>
                                          <p:spTgt spid="717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7171">
                                            <p:txEl>
                                              <p:pRg st="3" end="3"/>
                                            </p:txEl>
                                          </p:spTgt>
                                        </p:tgtEl>
                                        <p:attrNameLst>
                                          <p:attrName>style.visibility</p:attrName>
                                        </p:attrNameLst>
                                      </p:cBhvr>
                                      <p:to>
                                        <p:strVal val="visible"/>
                                      </p:to>
                                    </p:set>
                                    <p:animEffect transition="in" filter="fade">
                                      <p:cBhvr>
                                        <p:cTn id="28" dur="1000"/>
                                        <p:tgtEl>
                                          <p:spTgt spid="7171">
                                            <p:txEl>
                                              <p:pRg st="3" end="3"/>
                                            </p:txEl>
                                          </p:spTgt>
                                        </p:tgtEl>
                                      </p:cBhvr>
                                    </p:animEffect>
                                    <p:anim calcmode="lin" valueType="num">
                                      <p:cBhvr>
                                        <p:cTn id="29"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288" y="430213"/>
            <a:ext cx="6480175" cy="1323975"/>
          </a:xfrm>
          <a:prstGeom prst="rect">
            <a:avLst/>
          </a:prstGeom>
          <a:noFill/>
        </p:spPr>
        <p:txBody>
          <a:bodyPr>
            <a:spAutoFit/>
          </a:bodyPr>
          <a:lstStyle/>
          <a:p>
            <a:pPr eaLnBrk="1" hangingPunct="1">
              <a:buFont typeface="Arial" panose="020B0604020202020204" pitchFamily="34" charset="0"/>
              <a:buNone/>
              <a:defRPr/>
            </a:pPr>
            <a:r>
              <a:rPr lang="en-GB" sz="2000" dirty="0">
                <a:solidFill>
                  <a:schemeClr val="accent6"/>
                </a:solidFill>
              </a:rPr>
              <a:t>Developmental co-ordination disorder is a condition affecting physical co-ordination that causes a child </a:t>
            </a:r>
          </a:p>
          <a:p>
            <a:pPr eaLnBrk="1" hangingPunct="1">
              <a:buFont typeface="Arial" panose="020B0604020202020204" pitchFamily="34" charset="0"/>
              <a:buNone/>
              <a:defRPr/>
            </a:pPr>
            <a:r>
              <a:rPr lang="en-GB" sz="2000" dirty="0">
                <a:solidFill>
                  <a:schemeClr val="accent6"/>
                </a:solidFill>
              </a:rPr>
              <a:t>to perform less well than expected in daily activities for his or her age, and appear to move clumsily.</a:t>
            </a:r>
          </a:p>
        </p:txBody>
      </p:sp>
      <p:sp>
        <p:nvSpPr>
          <p:cNvPr id="3" name="TextBox 2"/>
          <p:cNvSpPr txBox="1"/>
          <p:nvPr/>
        </p:nvSpPr>
        <p:spPr>
          <a:xfrm>
            <a:off x="2212975" y="1984375"/>
            <a:ext cx="6048375" cy="1938338"/>
          </a:xfrm>
          <a:prstGeom prst="rect">
            <a:avLst/>
          </a:prstGeom>
          <a:noFill/>
        </p:spPr>
        <p:txBody>
          <a:bodyPr>
            <a:spAutoFit/>
          </a:bodyPr>
          <a:lstStyle/>
          <a:p>
            <a:pPr eaLnBrk="1" hangingPunct="1">
              <a:buFont typeface="Arial" panose="020B0604020202020204" pitchFamily="34" charset="0"/>
              <a:buNone/>
              <a:defRPr/>
            </a:pPr>
            <a:r>
              <a:rPr lang="en-GB" sz="2000" dirty="0">
                <a:solidFill>
                  <a:schemeClr val="accent6"/>
                </a:solidFill>
              </a:rPr>
              <a:t>Is a group of behavioural indicators that include inattentiveness, hyperactivity and impulsiveness. indicators tend to be noticed at an early age and may become more noticeable when a child's circumstances change, such as when they start school.</a:t>
            </a:r>
          </a:p>
        </p:txBody>
      </p:sp>
      <p:sp>
        <p:nvSpPr>
          <p:cNvPr id="4" name="TextBox 3"/>
          <p:cNvSpPr txBox="1"/>
          <p:nvPr/>
        </p:nvSpPr>
        <p:spPr>
          <a:xfrm>
            <a:off x="684213" y="4154488"/>
            <a:ext cx="7416800" cy="1938337"/>
          </a:xfrm>
          <a:prstGeom prst="rect">
            <a:avLst/>
          </a:prstGeom>
          <a:noFill/>
        </p:spPr>
        <p:txBody>
          <a:bodyPr>
            <a:spAutoFit/>
          </a:bodyPr>
          <a:lstStyle/>
          <a:p>
            <a:pPr eaLnBrk="1" hangingPunct="1">
              <a:defRPr/>
            </a:pPr>
            <a:r>
              <a:rPr lang="en-GB" altLang="en-US" sz="2000" dirty="0">
                <a:solidFill>
                  <a:schemeClr val="accent6"/>
                </a:solidFill>
              </a:rPr>
              <a:t>A specific learning difficulty which is  neurobiological in origin and persists across a lifespan. It is characterised by difficulties with phonological processing, rapid naming, working memory, processing speed and the automatic development of skills that are unexpected in relation to an individual’s other cognitive abilities</a:t>
            </a:r>
          </a:p>
        </p:txBody>
      </p:sp>
      <p:sp>
        <p:nvSpPr>
          <p:cNvPr id="5" name="TextBox 4"/>
          <p:cNvSpPr txBox="1"/>
          <p:nvPr/>
        </p:nvSpPr>
        <p:spPr>
          <a:xfrm>
            <a:off x="700088" y="6092825"/>
            <a:ext cx="3024187" cy="339725"/>
          </a:xfrm>
          <a:prstGeom prst="rect">
            <a:avLst/>
          </a:prstGeom>
          <a:noFill/>
        </p:spPr>
        <p:txBody>
          <a:bodyPr>
            <a:spAutoFit/>
          </a:bodyPr>
          <a:lstStyle/>
          <a:p>
            <a:pPr eaLnBrk="1" hangingPunct="1">
              <a:buFont typeface="Arial" panose="020B0604020202020204" pitchFamily="34" charset="0"/>
              <a:buNone/>
              <a:defRPr/>
            </a:pPr>
            <a:r>
              <a:rPr lang="en-GB" dirty="0">
                <a:solidFill>
                  <a:schemeClr val="accent6"/>
                </a:solidFill>
              </a:rPr>
              <a:t>www.nhs.uk</a:t>
            </a:r>
          </a:p>
        </p:txBody>
      </p:sp>
      <p:sp>
        <p:nvSpPr>
          <p:cNvPr id="6" name="Footer Placeholder 5"/>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10483097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a:solidFill>
                  <a:srgbClr val="000099"/>
                </a:solidFill>
              </a:rPr>
              <a:t>Dyslexia</a:t>
            </a:r>
          </a:p>
        </p:txBody>
      </p:sp>
      <p:sp>
        <p:nvSpPr>
          <p:cNvPr id="3" name="Content Placeholder 2"/>
          <p:cNvSpPr>
            <a:spLocks noGrp="1"/>
          </p:cNvSpPr>
          <p:nvPr>
            <p:ph sz="half" idx="1"/>
          </p:nvPr>
        </p:nvSpPr>
        <p:spPr/>
        <p:txBody>
          <a:bodyPr>
            <a:normAutofit lnSpcReduction="10000"/>
          </a:bodyPr>
          <a:lstStyle/>
          <a:p>
            <a:pPr>
              <a:defRPr/>
            </a:pPr>
            <a:r>
              <a:rPr lang="en-GB" sz="2800" dirty="0">
                <a:solidFill>
                  <a:srgbClr val="000099"/>
                </a:solidFill>
              </a:rPr>
              <a:t>Difficulty learning to read</a:t>
            </a:r>
          </a:p>
          <a:p>
            <a:pPr>
              <a:defRPr/>
            </a:pPr>
            <a:r>
              <a:rPr lang="en-GB" sz="2800" dirty="0">
                <a:solidFill>
                  <a:srgbClr val="000099"/>
                </a:solidFill>
              </a:rPr>
              <a:t>Difficulty in de-coding new words</a:t>
            </a:r>
          </a:p>
          <a:p>
            <a:pPr>
              <a:defRPr/>
            </a:pPr>
            <a:r>
              <a:rPr lang="en-GB" sz="2800" dirty="0">
                <a:solidFill>
                  <a:srgbClr val="000099"/>
                </a:solidFill>
              </a:rPr>
              <a:t>Persistent difficulty with spelling</a:t>
            </a:r>
          </a:p>
          <a:p>
            <a:pPr>
              <a:defRPr/>
            </a:pPr>
            <a:r>
              <a:rPr lang="en-GB" sz="2800" dirty="0">
                <a:solidFill>
                  <a:srgbClr val="000099"/>
                </a:solidFill>
              </a:rPr>
              <a:t>Miscopying</a:t>
            </a:r>
          </a:p>
          <a:p>
            <a:pPr>
              <a:defRPr/>
            </a:pPr>
            <a:r>
              <a:rPr lang="en-GB" sz="2800" dirty="0">
                <a:solidFill>
                  <a:srgbClr val="000099"/>
                </a:solidFill>
              </a:rPr>
              <a:t>Difficulty learning the alphabet</a:t>
            </a:r>
          </a:p>
          <a:p>
            <a:pPr>
              <a:defRPr/>
            </a:pPr>
            <a:endParaRPr lang="en-GB" dirty="0"/>
          </a:p>
        </p:txBody>
      </p:sp>
      <p:sp>
        <p:nvSpPr>
          <p:cNvPr id="4" name="Content Placeholder 3"/>
          <p:cNvSpPr>
            <a:spLocks noGrp="1"/>
          </p:cNvSpPr>
          <p:nvPr>
            <p:ph sz="half" idx="2"/>
          </p:nvPr>
        </p:nvSpPr>
        <p:spPr/>
        <p:txBody>
          <a:bodyPr>
            <a:normAutofit fontScale="92500" lnSpcReduction="10000"/>
          </a:bodyPr>
          <a:lstStyle/>
          <a:p>
            <a:pPr>
              <a:defRPr/>
            </a:pPr>
            <a:r>
              <a:rPr lang="en-GB" sz="2800" dirty="0">
                <a:solidFill>
                  <a:srgbClr val="000099"/>
                </a:solidFill>
              </a:rPr>
              <a:t>Problems remembering instructions, messages, numbers, facts</a:t>
            </a:r>
          </a:p>
          <a:p>
            <a:pPr>
              <a:defRPr/>
            </a:pPr>
            <a:r>
              <a:rPr lang="en-GB" sz="2800" dirty="0">
                <a:solidFill>
                  <a:srgbClr val="000099"/>
                </a:solidFill>
              </a:rPr>
              <a:t>Difficulty telling time </a:t>
            </a:r>
          </a:p>
          <a:p>
            <a:pPr>
              <a:defRPr/>
            </a:pPr>
            <a:r>
              <a:rPr lang="en-GB" sz="2800" dirty="0">
                <a:solidFill>
                  <a:srgbClr val="000099"/>
                </a:solidFill>
              </a:rPr>
              <a:t>Difficulty with planning, organising, sequencing, missing out steps</a:t>
            </a:r>
          </a:p>
        </p:txBody>
      </p:sp>
      <p:sp>
        <p:nvSpPr>
          <p:cNvPr id="5" name="Footer Placeholder 4"/>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21337489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Effect transition="in" filter="fade">
                                      <p:cBhvr>
                                        <p:cTn id="49" dur="1000"/>
                                        <p:tgtEl>
                                          <p:spTgt spid="4">
                                            <p:txEl>
                                              <p:pRg st="0" end="0"/>
                                            </p:txEl>
                                          </p:spTgt>
                                        </p:tgtEl>
                                      </p:cBhvr>
                                    </p:animEffect>
                                    <p:anim calcmode="lin" valueType="num">
                                      <p:cBhvr>
                                        <p:cTn id="5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4">
                                            <p:txEl>
                                              <p:pRg st="1" end="1"/>
                                            </p:txEl>
                                          </p:spTgt>
                                        </p:tgtEl>
                                        <p:attrNameLst>
                                          <p:attrName>style.visibility</p:attrName>
                                        </p:attrNameLst>
                                      </p:cBhvr>
                                      <p:to>
                                        <p:strVal val="visible"/>
                                      </p:to>
                                    </p:set>
                                    <p:animEffect transition="in" filter="fade">
                                      <p:cBhvr>
                                        <p:cTn id="56" dur="1000"/>
                                        <p:tgtEl>
                                          <p:spTgt spid="4">
                                            <p:txEl>
                                              <p:pRg st="1" end="1"/>
                                            </p:txEl>
                                          </p:spTgt>
                                        </p:tgtEl>
                                      </p:cBhvr>
                                    </p:animEffect>
                                    <p:anim calcmode="lin" valueType="num">
                                      <p:cBhvr>
                                        <p:cTn id="5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4">
                                            <p:txEl>
                                              <p:pRg st="2" end="2"/>
                                            </p:txEl>
                                          </p:spTgt>
                                        </p:tgtEl>
                                        <p:attrNameLst>
                                          <p:attrName>style.visibility</p:attrName>
                                        </p:attrNameLst>
                                      </p:cBhvr>
                                      <p:to>
                                        <p:strVal val="visible"/>
                                      </p:to>
                                    </p:set>
                                    <p:animEffect transition="in" filter="fade">
                                      <p:cBhvr>
                                        <p:cTn id="63" dur="1000"/>
                                        <p:tgtEl>
                                          <p:spTgt spid="4">
                                            <p:txEl>
                                              <p:pRg st="2" end="2"/>
                                            </p:txEl>
                                          </p:spTgt>
                                        </p:tgtEl>
                                      </p:cBhvr>
                                    </p:animEffect>
                                    <p:anim calcmode="lin" valueType="num">
                                      <p:cBhvr>
                                        <p:cTn id="6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6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a:solidFill>
                  <a:srgbClr val="000099"/>
                </a:solidFill>
              </a:rPr>
              <a:t>Dyspraxia</a:t>
            </a:r>
          </a:p>
        </p:txBody>
      </p:sp>
      <p:sp>
        <p:nvSpPr>
          <p:cNvPr id="3" name="Content Placeholder 2"/>
          <p:cNvSpPr>
            <a:spLocks noGrp="1"/>
          </p:cNvSpPr>
          <p:nvPr>
            <p:ph sz="half" idx="1"/>
          </p:nvPr>
        </p:nvSpPr>
        <p:spPr/>
        <p:txBody>
          <a:bodyPr>
            <a:normAutofit fontScale="92500" lnSpcReduction="20000"/>
          </a:bodyPr>
          <a:lstStyle/>
          <a:p>
            <a:pPr>
              <a:defRPr/>
            </a:pPr>
            <a:r>
              <a:rPr lang="en-GB" sz="2800" dirty="0">
                <a:solidFill>
                  <a:srgbClr val="000099"/>
                </a:solidFill>
              </a:rPr>
              <a:t>Does badly in class</a:t>
            </a:r>
          </a:p>
          <a:p>
            <a:pPr>
              <a:defRPr/>
            </a:pPr>
            <a:r>
              <a:rPr lang="en-GB" sz="2800" dirty="0">
                <a:solidFill>
                  <a:srgbClr val="000099"/>
                </a:solidFill>
              </a:rPr>
              <a:t>Attention span is poor</a:t>
            </a:r>
          </a:p>
          <a:p>
            <a:pPr>
              <a:defRPr/>
            </a:pPr>
            <a:r>
              <a:rPr lang="en-GB" sz="2800" dirty="0">
                <a:solidFill>
                  <a:srgbClr val="000099"/>
                </a:solidFill>
              </a:rPr>
              <a:t>Difficulty in copying from the board</a:t>
            </a:r>
          </a:p>
          <a:p>
            <a:pPr>
              <a:defRPr/>
            </a:pPr>
            <a:r>
              <a:rPr lang="en-GB" sz="2800" dirty="0">
                <a:solidFill>
                  <a:srgbClr val="000099"/>
                </a:solidFill>
              </a:rPr>
              <a:t>Writing is laborious and immature</a:t>
            </a:r>
          </a:p>
          <a:p>
            <a:pPr>
              <a:defRPr/>
            </a:pPr>
            <a:r>
              <a:rPr lang="en-GB" sz="2800" dirty="0">
                <a:solidFill>
                  <a:srgbClr val="000099"/>
                </a:solidFill>
              </a:rPr>
              <a:t>Unable to remember and/or follow instructions</a:t>
            </a:r>
          </a:p>
          <a:p>
            <a:pPr>
              <a:defRPr/>
            </a:pPr>
            <a:r>
              <a:rPr lang="en-GB" sz="2800" dirty="0">
                <a:solidFill>
                  <a:srgbClr val="000099"/>
                </a:solidFill>
              </a:rPr>
              <a:t>Poor sense of direction</a:t>
            </a:r>
          </a:p>
        </p:txBody>
      </p:sp>
      <p:sp>
        <p:nvSpPr>
          <p:cNvPr id="4" name="Content Placeholder 3"/>
          <p:cNvSpPr>
            <a:spLocks noGrp="1"/>
          </p:cNvSpPr>
          <p:nvPr>
            <p:ph sz="half" idx="2"/>
          </p:nvPr>
        </p:nvSpPr>
        <p:spPr/>
        <p:txBody>
          <a:bodyPr>
            <a:normAutofit fontScale="92500" lnSpcReduction="10000"/>
          </a:bodyPr>
          <a:lstStyle/>
          <a:p>
            <a:pPr>
              <a:defRPr/>
            </a:pPr>
            <a:r>
              <a:rPr lang="en-GB" sz="2800" dirty="0">
                <a:solidFill>
                  <a:srgbClr val="000099"/>
                </a:solidFill>
              </a:rPr>
              <a:t>Is poorly organised</a:t>
            </a:r>
          </a:p>
          <a:p>
            <a:pPr>
              <a:defRPr/>
            </a:pPr>
            <a:r>
              <a:rPr lang="en-GB" sz="2800" dirty="0">
                <a:solidFill>
                  <a:srgbClr val="000099"/>
                </a:solidFill>
              </a:rPr>
              <a:t>May forget and lose things</a:t>
            </a:r>
          </a:p>
          <a:p>
            <a:pPr>
              <a:defRPr/>
            </a:pPr>
            <a:r>
              <a:rPr lang="en-GB" sz="2800" dirty="0">
                <a:solidFill>
                  <a:srgbClr val="000099"/>
                </a:solidFill>
              </a:rPr>
              <a:t>Poor sequencing skills</a:t>
            </a:r>
          </a:p>
          <a:p>
            <a:pPr>
              <a:defRPr/>
            </a:pPr>
            <a:r>
              <a:rPr lang="en-GB" sz="2800" dirty="0">
                <a:solidFill>
                  <a:srgbClr val="000099"/>
                </a:solidFill>
              </a:rPr>
              <a:t>Accuracy problems</a:t>
            </a:r>
          </a:p>
          <a:p>
            <a:pPr>
              <a:defRPr/>
            </a:pPr>
            <a:r>
              <a:rPr lang="en-GB" sz="2800" dirty="0">
                <a:solidFill>
                  <a:srgbClr val="000099"/>
                </a:solidFill>
              </a:rPr>
              <a:t>Poor concentration</a:t>
            </a:r>
          </a:p>
          <a:p>
            <a:pPr>
              <a:defRPr/>
            </a:pPr>
            <a:r>
              <a:rPr lang="en-GB" sz="2800" dirty="0">
                <a:solidFill>
                  <a:srgbClr val="000099"/>
                </a:solidFill>
              </a:rPr>
              <a:t>Poor social skills</a:t>
            </a:r>
          </a:p>
          <a:p>
            <a:pPr>
              <a:defRPr/>
            </a:pPr>
            <a:r>
              <a:rPr lang="en-GB" sz="2800" dirty="0">
                <a:solidFill>
                  <a:srgbClr val="000099"/>
                </a:solidFill>
              </a:rPr>
              <a:t>Difficulty with physical movements</a:t>
            </a:r>
          </a:p>
        </p:txBody>
      </p:sp>
      <p:sp>
        <p:nvSpPr>
          <p:cNvPr id="5" name="Footer Placeholder 4"/>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12705668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4">
                                            <p:txEl>
                                              <p:pRg st="0" end="0"/>
                                            </p:txEl>
                                          </p:spTgt>
                                        </p:tgtEl>
                                        <p:attrNameLst>
                                          <p:attrName>style.visibility</p:attrName>
                                        </p:attrNameLst>
                                      </p:cBhvr>
                                      <p:to>
                                        <p:strVal val="visible"/>
                                      </p:to>
                                    </p:set>
                                    <p:animEffect transition="in" filter="fade">
                                      <p:cBhvr>
                                        <p:cTn id="56" dur="1000"/>
                                        <p:tgtEl>
                                          <p:spTgt spid="4">
                                            <p:txEl>
                                              <p:pRg st="0" end="0"/>
                                            </p:txEl>
                                          </p:spTgt>
                                        </p:tgtEl>
                                      </p:cBhvr>
                                    </p:animEffect>
                                    <p:anim calcmode="lin" valueType="num">
                                      <p:cBhvr>
                                        <p:cTn id="57"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4">
                                            <p:txEl>
                                              <p:pRg st="1" end="1"/>
                                            </p:txEl>
                                          </p:spTgt>
                                        </p:tgtEl>
                                        <p:attrNameLst>
                                          <p:attrName>style.visibility</p:attrName>
                                        </p:attrNameLst>
                                      </p:cBhvr>
                                      <p:to>
                                        <p:strVal val="visible"/>
                                      </p:to>
                                    </p:set>
                                    <p:animEffect transition="in" filter="fade">
                                      <p:cBhvr>
                                        <p:cTn id="63" dur="1000"/>
                                        <p:tgtEl>
                                          <p:spTgt spid="4">
                                            <p:txEl>
                                              <p:pRg st="1" end="1"/>
                                            </p:txEl>
                                          </p:spTgt>
                                        </p:tgtEl>
                                      </p:cBhvr>
                                    </p:animEffect>
                                    <p:anim calcmode="lin" valueType="num">
                                      <p:cBhvr>
                                        <p:cTn id="6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6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nodeType="clickEffect">
                                  <p:stCondLst>
                                    <p:cond delay="0"/>
                                  </p:stCondLst>
                                  <p:childTnLst>
                                    <p:set>
                                      <p:cBhvr>
                                        <p:cTn id="69" dur="1" fill="hold">
                                          <p:stCondLst>
                                            <p:cond delay="0"/>
                                          </p:stCondLst>
                                        </p:cTn>
                                        <p:tgtEl>
                                          <p:spTgt spid="4">
                                            <p:txEl>
                                              <p:pRg st="2" end="2"/>
                                            </p:txEl>
                                          </p:spTgt>
                                        </p:tgtEl>
                                        <p:attrNameLst>
                                          <p:attrName>style.visibility</p:attrName>
                                        </p:attrNameLst>
                                      </p:cBhvr>
                                      <p:to>
                                        <p:strVal val="visible"/>
                                      </p:to>
                                    </p:set>
                                    <p:animEffect transition="in" filter="fade">
                                      <p:cBhvr>
                                        <p:cTn id="70" dur="1000"/>
                                        <p:tgtEl>
                                          <p:spTgt spid="4">
                                            <p:txEl>
                                              <p:pRg st="2" end="2"/>
                                            </p:txEl>
                                          </p:spTgt>
                                        </p:tgtEl>
                                      </p:cBhvr>
                                    </p:animEffect>
                                    <p:anim calcmode="lin" valueType="num">
                                      <p:cBhvr>
                                        <p:cTn id="71"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2" presetClass="entr" presetSubtype="0" fill="hold" nodeType="clickEffect">
                                  <p:stCondLst>
                                    <p:cond delay="0"/>
                                  </p:stCondLst>
                                  <p:childTnLst>
                                    <p:set>
                                      <p:cBhvr>
                                        <p:cTn id="76" dur="1" fill="hold">
                                          <p:stCondLst>
                                            <p:cond delay="0"/>
                                          </p:stCondLst>
                                        </p:cTn>
                                        <p:tgtEl>
                                          <p:spTgt spid="4">
                                            <p:txEl>
                                              <p:pRg st="3" end="3"/>
                                            </p:txEl>
                                          </p:spTgt>
                                        </p:tgtEl>
                                        <p:attrNameLst>
                                          <p:attrName>style.visibility</p:attrName>
                                        </p:attrNameLst>
                                      </p:cBhvr>
                                      <p:to>
                                        <p:strVal val="visible"/>
                                      </p:to>
                                    </p:set>
                                    <p:animEffect transition="in" filter="fade">
                                      <p:cBhvr>
                                        <p:cTn id="77" dur="1000"/>
                                        <p:tgtEl>
                                          <p:spTgt spid="4">
                                            <p:txEl>
                                              <p:pRg st="3" end="3"/>
                                            </p:txEl>
                                          </p:spTgt>
                                        </p:tgtEl>
                                      </p:cBhvr>
                                    </p:animEffect>
                                    <p:anim calcmode="lin" valueType="num">
                                      <p:cBhvr>
                                        <p:cTn id="7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7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2" presetClass="entr" presetSubtype="0" fill="hold" nodeType="clickEffect">
                                  <p:stCondLst>
                                    <p:cond delay="0"/>
                                  </p:stCondLst>
                                  <p:childTnLst>
                                    <p:set>
                                      <p:cBhvr>
                                        <p:cTn id="83" dur="1" fill="hold">
                                          <p:stCondLst>
                                            <p:cond delay="0"/>
                                          </p:stCondLst>
                                        </p:cTn>
                                        <p:tgtEl>
                                          <p:spTgt spid="4">
                                            <p:txEl>
                                              <p:pRg st="4" end="4"/>
                                            </p:txEl>
                                          </p:spTgt>
                                        </p:tgtEl>
                                        <p:attrNameLst>
                                          <p:attrName>style.visibility</p:attrName>
                                        </p:attrNameLst>
                                      </p:cBhvr>
                                      <p:to>
                                        <p:strVal val="visible"/>
                                      </p:to>
                                    </p:set>
                                    <p:animEffect transition="in" filter="fade">
                                      <p:cBhvr>
                                        <p:cTn id="84" dur="1000"/>
                                        <p:tgtEl>
                                          <p:spTgt spid="4">
                                            <p:txEl>
                                              <p:pRg st="4" end="4"/>
                                            </p:txEl>
                                          </p:spTgt>
                                        </p:tgtEl>
                                      </p:cBhvr>
                                    </p:animEffect>
                                    <p:anim calcmode="lin" valueType="num">
                                      <p:cBhvr>
                                        <p:cTn id="8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86"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42" presetClass="entr" presetSubtype="0" fill="hold" nodeType="clickEffect">
                                  <p:stCondLst>
                                    <p:cond delay="0"/>
                                  </p:stCondLst>
                                  <p:childTnLst>
                                    <p:set>
                                      <p:cBhvr>
                                        <p:cTn id="90" dur="1" fill="hold">
                                          <p:stCondLst>
                                            <p:cond delay="0"/>
                                          </p:stCondLst>
                                        </p:cTn>
                                        <p:tgtEl>
                                          <p:spTgt spid="4">
                                            <p:txEl>
                                              <p:pRg st="5" end="5"/>
                                            </p:txEl>
                                          </p:spTgt>
                                        </p:tgtEl>
                                        <p:attrNameLst>
                                          <p:attrName>style.visibility</p:attrName>
                                        </p:attrNameLst>
                                      </p:cBhvr>
                                      <p:to>
                                        <p:strVal val="visible"/>
                                      </p:to>
                                    </p:set>
                                    <p:animEffect transition="in" filter="fade">
                                      <p:cBhvr>
                                        <p:cTn id="91" dur="1000"/>
                                        <p:tgtEl>
                                          <p:spTgt spid="4">
                                            <p:txEl>
                                              <p:pRg st="5" end="5"/>
                                            </p:txEl>
                                          </p:spTgt>
                                        </p:tgtEl>
                                      </p:cBhvr>
                                    </p:animEffect>
                                    <p:anim calcmode="lin" valueType="num">
                                      <p:cBhvr>
                                        <p:cTn id="92"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93"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42" presetClass="entr" presetSubtype="0" fill="hold" nodeType="clickEffect">
                                  <p:stCondLst>
                                    <p:cond delay="0"/>
                                  </p:stCondLst>
                                  <p:childTnLst>
                                    <p:set>
                                      <p:cBhvr>
                                        <p:cTn id="97" dur="1" fill="hold">
                                          <p:stCondLst>
                                            <p:cond delay="0"/>
                                          </p:stCondLst>
                                        </p:cTn>
                                        <p:tgtEl>
                                          <p:spTgt spid="4">
                                            <p:txEl>
                                              <p:pRg st="6" end="6"/>
                                            </p:txEl>
                                          </p:spTgt>
                                        </p:tgtEl>
                                        <p:attrNameLst>
                                          <p:attrName>style.visibility</p:attrName>
                                        </p:attrNameLst>
                                      </p:cBhvr>
                                      <p:to>
                                        <p:strVal val="visible"/>
                                      </p:to>
                                    </p:set>
                                    <p:animEffect transition="in" filter="fade">
                                      <p:cBhvr>
                                        <p:cTn id="98" dur="1000"/>
                                        <p:tgtEl>
                                          <p:spTgt spid="4">
                                            <p:txEl>
                                              <p:pRg st="6" end="6"/>
                                            </p:txEl>
                                          </p:spTgt>
                                        </p:tgtEl>
                                      </p:cBhvr>
                                    </p:animEffect>
                                    <p:anim calcmode="lin" valueType="num">
                                      <p:cBhvr>
                                        <p:cTn id="9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10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a:solidFill>
                  <a:srgbClr val="000099"/>
                </a:solidFill>
              </a:rPr>
              <a:t>ADHD </a:t>
            </a:r>
            <a:r>
              <a:rPr lang="en-GB" sz="2400" dirty="0">
                <a:solidFill>
                  <a:srgbClr val="000099"/>
                </a:solidFill>
              </a:rPr>
              <a:t>(Attention Deficit Hyperactive Disorder)</a:t>
            </a:r>
            <a:endParaRPr lang="en-GB" dirty="0">
              <a:solidFill>
                <a:srgbClr val="000099"/>
              </a:solidFill>
            </a:endParaRPr>
          </a:p>
        </p:txBody>
      </p:sp>
      <p:sp>
        <p:nvSpPr>
          <p:cNvPr id="3" name="Content Placeholder 2"/>
          <p:cNvSpPr>
            <a:spLocks noGrp="1"/>
          </p:cNvSpPr>
          <p:nvPr>
            <p:ph sz="half" idx="1"/>
          </p:nvPr>
        </p:nvSpPr>
        <p:spPr/>
        <p:txBody>
          <a:bodyPr>
            <a:normAutofit fontScale="92500"/>
          </a:bodyPr>
          <a:lstStyle/>
          <a:p>
            <a:pPr>
              <a:defRPr/>
            </a:pPr>
            <a:r>
              <a:rPr lang="en-GB" sz="2800" dirty="0">
                <a:solidFill>
                  <a:srgbClr val="000099"/>
                </a:solidFill>
              </a:rPr>
              <a:t>Short attention span</a:t>
            </a:r>
          </a:p>
          <a:p>
            <a:pPr>
              <a:defRPr/>
            </a:pPr>
            <a:r>
              <a:rPr lang="en-GB" sz="2800" dirty="0">
                <a:solidFill>
                  <a:srgbClr val="000099"/>
                </a:solidFill>
              </a:rPr>
              <a:t>Careless mistakes</a:t>
            </a:r>
          </a:p>
          <a:p>
            <a:pPr>
              <a:defRPr/>
            </a:pPr>
            <a:r>
              <a:rPr lang="en-GB" sz="2800" dirty="0">
                <a:solidFill>
                  <a:srgbClr val="000099"/>
                </a:solidFill>
              </a:rPr>
              <a:t>Forgets or loses things</a:t>
            </a:r>
          </a:p>
          <a:p>
            <a:pPr>
              <a:defRPr/>
            </a:pPr>
            <a:r>
              <a:rPr lang="en-GB" sz="2800" dirty="0">
                <a:solidFill>
                  <a:srgbClr val="000099"/>
                </a:solidFill>
              </a:rPr>
              <a:t>Appears to be unable to listen to or carry out instructions</a:t>
            </a:r>
          </a:p>
          <a:p>
            <a:pPr>
              <a:defRPr/>
            </a:pPr>
            <a:r>
              <a:rPr lang="en-GB" sz="2800" dirty="0">
                <a:solidFill>
                  <a:srgbClr val="000099"/>
                </a:solidFill>
              </a:rPr>
              <a:t>Has difficulty organising tasks</a:t>
            </a:r>
          </a:p>
        </p:txBody>
      </p:sp>
      <p:sp>
        <p:nvSpPr>
          <p:cNvPr id="4" name="Content Placeholder 3"/>
          <p:cNvSpPr>
            <a:spLocks noGrp="1"/>
          </p:cNvSpPr>
          <p:nvPr>
            <p:ph sz="half" idx="2"/>
          </p:nvPr>
        </p:nvSpPr>
        <p:spPr/>
        <p:txBody>
          <a:bodyPr>
            <a:normAutofit fontScale="92500"/>
          </a:bodyPr>
          <a:lstStyle/>
          <a:p>
            <a:pPr>
              <a:defRPr/>
            </a:pPr>
            <a:r>
              <a:rPr lang="en-GB" sz="2800" dirty="0">
                <a:solidFill>
                  <a:srgbClr val="000099"/>
                </a:solidFill>
              </a:rPr>
              <a:t>Constantly fidgeting</a:t>
            </a:r>
          </a:p>
          <a:p>
            <a:pPr>
              <a:defRPr/>
            </a:pPr>
            <a:r>
              <a:rPr lang="en-GB" sz="2800" dirty="0">
                <a:solidFill>
                  <a:srgbClr val="000099"/>
                </a:solidFill>
              </a:rPr>
              <a:t>Unable to concentrate on tasks</a:t>
            </a:r>
          </a:p>
          <a:p>
            <a:pPr>
              <a:defRPr/>
            </a:pPr>
            <a:r>
              <a:rPr lang="en-GB" sz="2800" dirty="0">
                <a:solidFill>
                  <a:srgbClr val="000099"/>
                </a:solidFill>
              </a:rPr>
              <a:t>Excessive physical movement and talking</a:t>
            </a:r>
          </a:p>
          <a:p>
            <a:pPr>
              <a:defRPr/>
            </a:pPr>
            <a:r>
              <a:rPr lang="en-GB" sz="2800" dirty="0">
                <a:solidFill>
                  <a:srgbClr val="000099"/>
                </a:solidFill>
              </a:rPr>
              <a:t>Unable to wait their turn</a:t>
            </a:r>
          </a:p>
          <a:p>
            <a:pPr>
              <a:defRPr/>
            </a:pPr>
            <a:r>
              <a:rPr lang="en-GB" sz="2800" dirty="0">
                <a:solidFill>
                  <a:srgbClr val="000099"/>
                </a:solidFill>
              </a:rPr>
              <a:t>Act without thinking</a:t>
            </a:r>
          </a:p>
          <a:p>
            <a:pPr>
              <a:defRPr/>
            </a:pPr>
            <a:r>
              <a:rPr lang="en-GB" sz="2800" dirty="0">
                <a:solidFill>
                  <a:srgbClr val="000099"/>
                </a:solidFill>
              </a:rPr>
              <a:t>Interrupt</a:t>
            </a:r>
          </a:p>
        </p:txBody>
      </p:sp>
      <p:sp>
        <p:nvSpPr>
          <p:cNvPr id="5" name="Footer Placeholder 4"/>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11686548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Effect transition="in" filter="fade">
                                      <p:cBhvr>
                                        <p:cTn id="49" dur="1000"/>
                                        <p:tgtEl>
                                          <p:spTgt spid="4">
                                            <p:txEl>
                                              <p:pRg st="0" end="0"/>
                                            </p:txEl>
                                          </p:spTgt>
                                        </p:tgtEl>
                                      </p:cBhvr>
                                    </p:animEffect>
                                    <p:anim calcmode="lin" valueType="num">
                                      <p:cBhvr>
                                        <p:cTn id="5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4">
                                            <p:txEl>
                                              <p:pRg st="1" end="1"/>
                                            </p:txEl>
                                          </p:spTgt>
                                        </p:tgtEl>
                                        <p:attrNameLst>
                                          <p:attrName>style.visibility</p:attrName>
                                        </p:attrNameLst>
                                      </p:cBhvr>
                                      <p:to>
                                        <p:strVal val="visible"/>
                                      </p:to>
                                    </p:set>
                                    <p:animEffect transition="in" filter="fade">
                                      <p:cBhvr>
                                        <p:cTn id="56" dur="1000"/>
                                        <p:tgtEl>
                                          <p:spTgt spid="4">
                                            <p:txEl>
                                              <p:pRg st="1" end="1"/>
                                            </p:txEl>
                                          </p:spTgt>
                                        </p:tgtEl>
                                      </p:cBhvr>
                                    </p:animEffect>
                                    <p:anim calcmode="lin" valueType="num">
                                      <p:cBhvr>
                                        <p:cTn id="5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4">
                                            <p:txEl>
                                              <p:pRg st="2" end="2"/>
                                            </p:txEl>
                                          </p:spTgt>
                                        </p:tgtEl>
                                        <p:attrNameLst>
                                          <p:attrName>style.visibility</p:attrName>
                                        </p:attrNameLst>
                                      </p:cBhvr>
                                      <p:to>
                                        <p:strVal val="visible"/>
                                      </p:to>
                                    </p:set>
                                    <p:animEffect transition="in" filter="fade">
                                      <p:cBhvr>
                                        <p:cTn id="63" dur="1000"/>
                                        <p:tgtEl>
                                          <p:spTgt spid="4">
                                            <p:txEl>
                                              <p:pRg st="2" end="2"/>
                                            </p:txEl>
                                          </p:spTgt>
                                        </p:tgtEl>
                                      </p:cBhvr>
                                    </p:animEffect>
                                    <p:anim calcmode="lin" valueType="num">
                                      <p:cBhvr>
                                        <p:cTn id="6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6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nodeType="clickEffect">
                                  <p:stCondLst>
                                    <p:cond delay="0"/>
                                  </p:stCondLst>
                                  <p:childTnLst>
                                    <p:set>
                                      <p:cBhvr>
                                        <p:cTn id="69" dur="1" fill="hold">
                                          <p:stCondLst>
                                            <p:cond delay="0"/>
                                          </p:stCondLst>
                                        </p:cTn>
                                        <p:tgtEl>
                                          <p:spTgt spid="4">
                                            <p:txEl>
                                              <p:pRg st="3" end="3"/>
                                            </p:txEl>
                                          </p:spTgt>
                                        </p:tgtEl>
                                        <p:attrNameLst>
                                          <p:attrName>style.visibility</p:attrName>
                                        </p:attrNameLst>
                                      </p:cBhvr>
                                      <p:to>
                                        <p:strVal val="visible"/>
                                      </p:to>
                                    </p:set>
                                    <p:animEffect transition="in" filter="fade">
                                      <p:cBhvr>
                                        <p:cTn id="70" dur="1000"/>
                                        <p:tgtEl>
                                          <p:spTgt spid="4">
                                            <p:txEl>
                                              <p:pRg st="3" end="3"/>
                                            </p:txEl>
                                          </p:spTgt>
                                        </p:tgtEl>
                                      </p:cBhvr>
                                    </p:animEffect>
                                    <p:anim calcmode="lin" valueType="num">
                                      <p:cBhvr>
                                        <p:cTn id="71"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2" presetClass="entr" presetSubtype="0" fill="hold" nodeType="clickEffect">
                                  <p:stCondLst>
                                    <p:cond delay="0"/>
                                  </p:stCondLst>
                                  <p:childTnLst>
                                    <p:set>
                                      <p:cBhvr>
                                        <p:cTn id="76" dur="1" fill="hold">
                                          <p:stCondLst>
                                            <p:cond delay="0"/>
                                          </p:stCondLst>
                                        </p:cTn>
                                        <p:tgtEl>
                                          <p:spTgt spid="4">
                                            <p:txEl>
                                              <p:pRg st="4" end="4"/>
                                            </p:txEl>
                                          </p:spTgt>
                                        </p:tgtEl>
                                        <p:attrNameLst>
                                          <p:attrName>style.visibility</p:attrName>
                                        </p:attrNameLst>
                                      </p:cBhvr>
                                      <p:to>
                                        <p:strVal val="visible"/>
                                      </p:to>
                                    </p:set>
                                    <p:animEffect transition="in" filter="fade">
                                      <p:cBhvr>
                                        <p:cTn id="77" dur="1000"/>
                                        <p:tgtEl>
                                          <p:spTgt spid="4">
                                            <p:txEl>
                                              <p:pRg st="4" end="4"/>
                                            </p:txEl>
                                          </p:spTgt>
                                        </p:tgtEl>
                                      </p:cBhvr>
                                    </p:animEffect>
                                    <p:anim calcmode="lin" valueType="num">
                                      <p:cBhvr>
                                        <p:cTn id="7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7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2" presetClass="entr" presetSubtype="0" fill="hold" nodeType="clickEffect">
                                  <p:stCondLst>
                                    <p:cond delay="0"/>
                                  </p:stCondLst>
                                  <p:childTnLst>
                                    <p:set>
                                      <p:cBhvr>
                                        <p:cTn id="83" dur="1" fill="hold">
                                          <p:stCondLst>
                                            <p:cond delay="0"/>
                                          </p:stCondLst>
                                        </p:cTn>
                                        <p:tgtEl>
                                          <p:spTgt spid="4">
                                            <p:txEl>
                                              <p:pRg st="5" end="5"/>
                                            </p:txEl>
                                          </p:spTgt>
                                        </p:tgtEl>
                                        <p:attrNameLst>
                                          <p:attrName>style.visibility</p:attrName>
                                        </p:attrNameLst>
                                      </p:cBhvr>
                                      <p:to>
                                        <p:strVal val="visible"/>
                                      </p:to>
                                    </p:set>
                                    <p:animEffect transition="in" filter="fade">
                                      <p:cBhvr>
                                        <p:cTn id="84" dur="1000"/>
                                        <p:tgtEl>
                                          <p:spTgt spid="4">
                                            <p:txEl>
                                              <p:pRg st="5" end="5"/>
                                            </p:txEl>
                                          </p:spTgt>
                                        </p:tgtEl>
                                      </p:cBhvr>
                                    </p:animEffect>
                                    <p:anim calcmode="lin" valueType="num">
                                      <p:cBhvr>
                                        <p:cTn id="8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86"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tLang="en-US" sz="4800" dirty="0"/>
              <a:t>Common factors</a:t>
            </a:r>
          </a:p>
        </p:txBody>
      </p:sp>
      <p:sp>
        <p:nvSpPr>
          <p:cNvPr id="3" name="Content Placeholder 2"/>
          <p:cNvSpPr>
            <a:spLocks noGrp="1"/>
          </p:cNvSpPr>
          <p:nvPr>
            <p:ph idx="1"/>
          </p:nvPr>
        </p:nvSpPr>
        <p:spPr/>
        <p:txBody>
          <a:bodyPr>
            <a:normAutofit fontScale="92500" lnSpcReduction="20000"/>
          </a:bodyPr>
          <a:lstStyle/>
          <a:p>
            <a:r>
              <a:rPr lang="en-GB" altLang="en-US" sz="2800" dirty="0"/>
              <a:t>Difficulty listening to and following instructions</a:t>
            </a:r>
          </a:p>
          <a:p>
            <a:r>
              <a:rPr lang="en-GB" altLang="en-US" sz="2800" dirty="0"/>
              <a:t>Poor handwriting/coordination</a:t>
            </a:r>
          </a:p>
          <a:p>
            <a:r>
              <a:rPr lang="en-GB" altLang="en-US" sz="2800" dirty="0"/>
              <a:t>Difficulty holding a pencil</a:t>
            </a:r>
          </a:p>
          <a:p>
            <a:r>
              <a:rPr lang="en-GB" altLang="en-US" sz="2800" dirty="0"/>
              <a:t>Appears to have poor concentration</a:t>
            </a:r>
          </a:p>
          <a:p>
            <a:r>
              <a:rPr lang="en-GB" altLang="en-US" sz="2800" dirty="0"/>
              <a:t>Gets frustrated/impatient</a:t>
            </a:r>
          </a:p>
          <a:p>
            <a:r>
              <a:rPr lang="en-GB" altLang="en-US" sz="2800" dirty="0"/>
              <a:t>Suffers stress/low self-esteem</a:t>
            </a:r>
          </a:p>
          <a:p>
            <a:r>
              <a:rPr lang="en-GB" altLang="en-US" sz="2800" dirty="0"/>
              <a:t>Poor personal organisation</a:t>
            </a:r>
          </a:p>
          <a:p>
            <a:r>
              <a:rPr lang="en-GB" altLang="en-US" sz="2800" dirty="0"/>
              <a:t>Loses/forgets things</a:t>
            </a:r>
          </a:p>
          <a:p>
            <a:r>
              <a:rPr lang="en-GB" altLang="en-US" sz="2800" dirty="0"/>
              <a:t>Difficulty in remembering</a:t>
            </a:r>
          </a:p>
        </p:txBody>
      </p:sp>
      <p:sp>
        <p:nvSpPr>
          <p:cNvPr id="4" name="Footer Placeholder 3"/>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30078471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4"/>
          <p:cNvSpPr>
            <a:spLocks noGrp="1" noChangeArrowheads="1"/>
          </p:cNvSpPr>
          <p:nvPr>
            <p:ph type="title" idx="4294967295"/>
          </p:nvPr>
        </p:nvSpPr>
        <p:spPr/>
        <p:txBody>
          <a:bodyPr>
            <a:normAutofit/>
          </a:bodyPr>
          <a:lstStyle/>
          <a:p>
            <a:pPr eaLnBrk="1" hangingPunct="1"/>
            <a:r>
              <a:rPr lang="en-GB" altLang="en-US" dirty="0">
                <a:solidFill>
                  <a:srgbClr val="000099"/>
                </a:solidFill>
              </a:rPr>
              <a:t>What skills do these </a:t>
            </a:r>
            <a:br>
              <a:rPr lang="en-GB" altLang="en-US" dirty="0">
                <a:solidFill>
                  <a:srgbClr val="000099"/>
                </a:solidFill>
              </a:rPr>
            </a:br>
            <a:r>
              <a:rPr lang="en-GB" altLang="en-US" dirty="0">
                <a:solidFill>
                  <a:srgbClr val="000099"/>
                </a:solidFill>
              </a:rPr>
              <a:t>people have?</a:t>
            </a:r>
          </a:p>
        </p:txBody>
      </p:sp>
      <p:sp>
        <p:nvSpPr>
          <p:cNvPr id="3075" name="Rectangle 5"/>
          <p:cNvSpPr>
            <a:spLocks noGrp="1" noChangeArrowheads="1"/>
          </p:cNvSpPr>
          <p:nvPr>
            <p:ph type="body" sz="half" idx="4294967295"/>
          </p:nvPr>
        </p:nvSpPr>
        <p:spPr>
          <a:xfrm>
            <a:off x="457200" y="1600200"/>
            <a:ext cx="4038600" cy="4525963"/>
          </a:xfrm>
        </p:spPr>
        <p:txBody>
          <a:bodyPr>
            <a:normAutofit lnSpcReduction="10000"/>
          </a:bodyPr>
          <a:lstStyle/>
          <a:p>
            <a:pPr eaLnBrk="1" hangingPunct="1">
              <a:buFontTx/>
              <a:buNone/>
            </a:pPr>
            <a:endParaRPr lang="en-GB" altLang="en-US" sz="2400" dirty="0">
              <a:solidFill>
                <a:schemeClr val="accent2"/>
              </a:solidFill>
            </a:endParaRPr>
          </a:p>
          <a:p>
            <a:pPr eaLnBrk="1" hangingPunct="1"/>
            <a:r>
              <a:rPr lang="en-GB" altLang="en-US" sz="2400" dirty="0">
                <a:solidFill>
                  <a:srgbClr val="000099"/>
                </a:solidFill>
              </a:rPr>
              <a:t>Steve Redgrave</a:t>
            </a:r>
          </a:p>
          <a:p>
            <a:pPr eaLnBrk="1" hangingPunct="1"/>
            <a:endParaRPr lang="en-GB" altLang="en-US" sz="2400" dirty="0">
              <a:solidFill>
                <a:srgbClr val="000099"/>
              </a:solidFill>
            </a:endParaRPr>
          </a:p>
          <a:p>
            <a:pPr eaLnBrk="1" hangingPunct="1"/>
            <a:r>
              <a:rPr lang="en-GB" altLang="en-US" sz="2400" dirty="0">
                <a:solidFill>
                  <a:srgbClr val="000099"/>
                </a:solidFill>
              </a:rPr>
              <a:t>Walt Disney</a:t>
            </a:r>
          </a:p>
          <a:p>
            <a:pPr eaLnBrk="1" hangingPunct="1"/>
            <a:endParaRPr lang="en-GB" altLang="en-US" sz="2400" dirty="0">
              <a:solidFill>
                <a:srgbClr val="000099"/>
              </a:solidFill>
            </a:endParaRPr>
          </a:p>
          <a:p>
            <a:pPr eaLnBrk="1" hangingPunct="1"/>
            <a:r>
              <a:rPr lang="en-GB" altLang="en-US" sz="2400" dirty="0">
                <a:solidFill>
                  <a:srgbClr val="000099"/>
                </a:solidFill>
              </a:rPr>
              <a:t>Jackie Stewart</a:t>
            </a:r>
          </a:p>
          <a:p>
            <a:pPr eaLnBrk="1" hangingPunct="1"/>
            <a:endParaRPr lang="en-GB" altLang="en-US" sz="2400" dirty="0">
              <a:solidFill>
                <a:srgbClr val="000099"/>
              </a:solidFill>
            </a:endParaRPr>
          </a:p>
          <a:p>
            <a:pPr eaLnBrk="1" hangingPunct="1"/>
            <a:r>
              <a:rPr lang="en-GB" altLang="en-US" sz="2400" dirty="0">
                <a:solidFill>
                  <a:srgbClr val="000099"/>
                </a:solidFill>
              </a:rPr>
              <a:t>Jamie Oliver</a:t>
            </a:r>
          </a:p>
          <a:p>
            <a:pPr eaLnBrk="1" hangingPunct="1"/>
            <a:endParaRPr lang="en-GB" altLang="en-US" sz="2400" dirty="0">
              <a:solidFill>
                <a:srgbClr val="000099"/>
              </a:solidFill>
            </a:endParaRPr>
          </a:p>
          <a:p>
            <a:pPr eaLnBrk="1" hangingPunct="1"/>
            <a:r>
              <a:rPr lang="en-GB" altLang="en-US" sz="2400" dirty="0">
                <a:solidFill>
                  <a:srgbClr val="000099"/>
                </a:solidFill>
              </a:rPr>
              <a:t>Hans Christian Anderson</a:t>
            </a:r>
          </a:p>
        </p:txBody>
      </p:sp>
      <p:sp>
        <p:nvSpPr>
          <p:cNvPr id="3076" name="Rectangle 6"/>
          <p:cNvSpPr>
            <a:spLocks noGrp="1" noChangeArrowheads="1"/>
          </p:cNvSpPr>
          <p:nvPr>
            <p:ph type="body" sz="half" idx="4294967295"/>
          </p:nvPr>
        </p:nvSpPr>
        <p:spPr>
          <a:xfrm>
            <a:off x="4648200" y="1600200"/>
            <a:ext cx="4038600" cy="4525963"/>
          </a:xfrm>
        </p:spPr>
        <p:txBody>
          <a:bodyPr/>
          <a:lstStyle/>
          <a:p>
            <a:pPr eaLnBrk="1" hangingPunct="1"/>
            <a:endParaRPr lang="en-GB" altLang="en-US" sz="2400" dirty="0">
              <a:solidFill>
                <a:schemeClr val="accent2"/>
              </a:solidFill>
            </a:endParaRPr>
          </a:p>
          <a:p>
            <a:pPr eaLnBrk="1" hangingPunct="1"/>
            <a:r>
              <a:rPr lang="en-GB" altLang="en-US" sz="2400" dirty="0">
                <a:solidFill>
                  <a:srgbClr val="000099"/>
                </a:solidFill>
              </a:rPr>
              <a:t>Albert Einstein</a:t>
            </a:r>
          </a:p>
          <a:p>
            <a:pPr eaLnBrk="1" hangingPunct="1"/>
            <a:endParaRPr lang="en-GB" altLang="en-US" sz="2400" dirty="0">
              <a:solidFill>
                <a:srgbClr val="000099"/>
              </a:solidFill>
            </a:endParaRPr>
          </a:p>
          <a:p>
            <a:pPr eaLnBrk="1" hangingPunct="1"/>
            <a:r>
              <a:rPr lang="en-GB" altLang="en-US" sz="2400" dirty="0">
                <a:solidFill>
                  <a:srgbClr val="000099"/>
                </a:solidFill>
              </a:rPr>
              <a:t>Eddie Izzard</a:t>
            </a:r>
          </a:p>
          <a:p>
            <a:pPr eaLnBrk="1" hangingPunct="1"/>
            <a:endParaRPr lang="en-GB" altLang="en-US" sz="2400" dirty="0">
              <a:solidFill>
                <a:srgbClr val="000099"/>
              </a:solidFill>
            </a:endParaRPr>
          </a:p>
          <a:p>
            <a:pPr eaLnBrk="1" hangingPunct="1"/>
            <a:r>
              <a:rPr lang="en-GB" altLang="en-US" sz="2400" dirty="0">
                <a:solidFill>
                  <a:srgbClr val="000099"/>
                </a:solidFill>
              </a:rPr>
              <a:t>Susan Hampshire</a:t>
            </a:r>
          </a:p>
          <a:p>
            <a:pPr eaLnBrk="1" hangingPunct="1"/>
            <a:endParaRPr lang="en-GB" altLang="en-US" sz="2400" dirty="0">
              <a:solidFill>
                <a:srgbClr val="000099"/>
              </a:solidFill>
            </a:endParaRPr>
          </a:p>
          <a:p>
            <a:pPr eaLnBrk="1" hangingPunct="1"/>
            <a:r>
              <a:rPr lang="en-GB" altLang="en-US" sz="2400" dirty="0">
                <a:solidFill>
                  <a:srgbClr val="000099"/>
                </a:solidFill>
              </a:rPr>
              <a:t>Whoopi Goldberg</a:t>
            </a:r>
          </a:p>
          <a:p>
            <a:pPr eaLnBrk="1" hangingPunct="1"/>
            <a:endParaRPr lang="en-GB" altLang="en-US" sz="2400" dirty="0">
              <a:solidFill>
                <a:srgbClr val="000099"/>
              </a:solidFill>
            </a:endParaRPr>
          </a:p>
          <a:p>
            <a:pPr eaLnBrk="1" hangingPunct="1"/>
            <a:r>
              <a:rPr lang="en-GB" altLang="en-US" sz="2400" dirty="0">
                <a:solidFill>
                  <a:srgbClr val="000099"/>
                </a:solidFill>
              </a:rPr>
              <a:t>Richard Branson</a:t>
            </a:r>
          </a:p>
        </p:txBody>
      </p:sp>
      <p:sp>
        <p:nvSpPr>
          <p:cNvPr id="2" name="Footer Placeholder 1"/>
          <p:cNvSpPr>
            <a:spLocks noGrp="1"/>
          </p:cNvSpPr>
          <p:nvPr>
            <p:ph type="ftr" sz="quarter" idx="11"/>
          </p:nvPr>
        </p:nvSpPr>
        <p:spPr/>
        <p:txBody>
          <a:bodyPr/>
          <a:lstStyle/>
          <a:p>
            <a:r>
              <a:rPr lang="en-US"/>
              <a:t>©Eaquals  06/08/2014</a:t>
            </a:r>
          </a:p>
        </p:txBody>
      </p:sp>
    </p:spTree>
    <p:extLst>
      <p:ext uri="{BB962C8B-B14F-4D97-AF65-F5344CB8AC3E}">
        <p14:creationId xmlns:p14="http://schemas.microsoft.com/office/powerpoint/2010/main" val="246698113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Effect transition="in" filter="fade">
                                      <p:cBhvr>
                                        <p:cTn id="14" dur="1000"/>
                                        <p:tgtEl>
                                          <p:spTgt spid="3075">
                                            <p:txEl>
                                              <p:pRg st="1" end="1"/>
                                            </p:txEl>
                                          </p:spTgt>
                                        </p:tgtEl>
                                      </p:cBhvr>
                                    </p:animEffect>
                                    <p:anim calcmode="lin" valueType="num">
                                      <p:cBhvr>
                                        <p:cTn id="15"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075">
                                            <p:txEl>
                                              <p:pRg st="3" end="3"/>
                                            </p:txEl>
                                          </p:spTgt>
                                        </p:tgtEl>
                                        <p:attrNameLst>
                                          <p:attrName>style.visibility</p:attrName>
                                        </p:attrNameLst>
                                      </p:cBhvr>
                                      <p:to>
                                        <p:strVal val="visible"/>
                                      </p:to>
                                    </p:set>
                                    <p:animEffect transition="in" filter="fade">
                                      <p:cBhvr>
                                        <p:cTn id="19" dur="1000"/>
                                        <p:tgtEl>
                                          <p:spTgt spid="3075">
                                            <p:txEl>
                                              <p:pRg st="3" end="3"/>
                                            </p:txEl>
                                          </p:spTgt>
                                        </p:tgtEl>
                                      </p:cBhvr>
                                    </p:animEffect>
                                    <p:anim calcmode="lin" valueType="num">
                                      <p:cBhvr>
                                        <p:cTn id="20"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075">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075">
                                            <p:txEl>
                                              <p:pRg st="5" end="5"/>
                                            </p:txEl>
                                          </p:spTgt>
                                        </p:tgtEl>
                                        <p:attrNameLst>
                                          <p:attrName>style.visibility</p:attrName>
                                        </p:attrNameLst>
                                      </p:cBhvr>
                                      <p:to>
                                        <p:strVal val="visible"/>
                                      </p:to>
                                    </p:set>
                                    <p:animEffect transition="in" filter="fade">
                                      <p:cBhvr>
                                        <p:cTn id="24" dur="1000"/>
                                        <p:tgtEl>
                                          <p:spTgt spid="3075">
                                            <p:txEl>
                                              <p:pRg st="5" end="5"/>
                                            </p:txEl>
                                          </p:spTgt>
                                        </p:tgtEl>
                                      </p:cBhvr>
                                    </p:animEffect>
                                    <p:anim calcmode="lin" valueType="num">
                                      <p:cBhvr>
                                        <p:cTn id="25" dur="1000" fill="hold"/>
                                        <p:tgtEl>
                                          <p:spTgt spid="3075">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075">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075">
                                            <p:txEl>
                                              <p:pRg st="7" end="7"/>
                                            </p:txEl>
                                          </p:spTgt>
                                        </p:tgtEl>
                                        <p:attrNameLst>
                                          <p:attrName>style.visibility</p:attrName>
                                        </p:attrNameLst>
                                      </p:cBhvr>
                                      <p:to>
                                        <p:strVal val="visible"/>
                                      </p:to>
                                    </p:set>
                                    <p:animEffect transition="in" filter="fade">
                                      <p:cBhvr>
                                        <p:cTn id="29" dur="1000"/>
                                        <p:tgtEl>
                                          <p:spTgt spid="3075">
                                            <p:txEl>
                                              <p:pRg st="7" end="7"/>
                                            </p:txEl>
                                          </p:spTgt>
                                        </p:tgtEl>
                                      </p:cBhvr>
                                    </p:animEffect>
                                    <p:anim calcmode="lin" valueType="num">
                                      <p:cBhvr>
                                        <p:cTn id="30" dur="1000" fill="hold"/>
                                        <p:tgtEl>
                                          <p:spTgt spid="3075">
                                            <p:txEl>
                                              <p:pRg st="7" end="7"/>
                                            </p:txEl>
                                          </p:spTgt>
                                        </p:tgtEl>
                                        <p:attrNameLst>
                                          <p:attrName>ppt_x</p:attrName>
                                        </p:attrNameLst>
                                      </p:cBhvr>
                                      <p:tavLst>
                                        <p:tav tm="0">
                                          <p:val>
                                            <p:strVal val="#ppt_x"/>
                                          </p:val>
                                        </p:tav>
                                        <p:tav tm="100000">
                                          <p:val>
                                            <p:strVal val="#ppt_x"/>
                                          </p:val>
                                        </p:tav>
                                      </p:tavLst>
                                    </p:anim>
                                    <p:anim calcmode="lin" valueType="num">
                                      <p:cBhvr>
                                        <p:cTn id="31" dur="1000" fill="hold"/>
                                        <p:tgtEl>
                                          <p:spTgt spid="3075">
                                            <p:txEl>
                                              <p:pRg st="7" end="7"/>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075">
                                            <p:txEl>
                                              <p:pRg st="9" end="9"/>
                                            </p:txEl>
                                          </p:spTgt>
                                        </p:tgtEl>
                                        <p:attrNameLst>
                                          <p:attrName>style.visibility</p:attrName>
                                        </p:attrNameLst>
                                      </p:cBhvr>
                                      <p:to>
                                        <p:strVal val="visible"/>
                                      </p:to>
                                    </p:set>
                                    <p:animEffect transition="in" filter="fade">
                                      <p:cBhvr>
                                        <p:cTn id="34" dur="1000"/>
                                        <p:tgtEl>
                                          <p:spTgt spid="3075">
                                            <p:txEl>
                                              <p:pRg st="9" end="9"/>
                                            </p:txEl>
                                          </p:spTgt>
                                        </p:tgtEl>
                                      </p:cBhvr>
                                    </p:animEffect>
                                    <p:anim calcmode="lin" valueType="num">
                                      <p:cBhvr>
                                        <p:cTn id="35" dur="1000" fill="hold"/>
                                        <p:tgtEl>
                                          <p:spTgt spid="3075">
                                            <p:txEl>
                                              <p:pRg st="9" end="9"/>
                                            </p:txEl>
                                          </p:spTgt>
                                        </p:tgtEl>
                                        <p:attrNameLst>
                                          <p:attrName>ppt_x</p:attrName>
                                        </p:attrNameLst>
                                      </p:cBhvr>
                                      <p:tavLst>
                                        <p:tav tm="0">
                                          <p:val>
                                            <p:strVal val="#ppt_x"/>
                                          </p:val>
                                        </p:tav>
                                        <p:tav tm="100000">
                                          <p:val>
                                            <p:strVal val="#ppt_x"/>
                                          </p:val>
                                        </p:tav>
                                      </p:tavLst>
                                    </p:anim>
                                    <p:anim calcmode="lin" valueType="num">
                                      <p:cBhvr>
                                        <p:cTn id="36" dur="1000" fill="hold"/>
                                        <p:tgtEl>
                                          <p:spTgt spid="307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42" presetClass="entr" presetSubtype="0" fill="hold" nodeType="clickEffect">
                                  <p:stCondLst>
                                    <p:cond delay="0"/>
                                  </p:stCondLst>
                                  <p:childTnLst>
                                    <p:set>
                                      <p:cBhvr>
                                        <p:cTn id="40" dur="1" fill="hold">
                                          <p:stCondLst>
                                            <p:cond delay="0"/>
                                          </p:stCondLst>
                                        </p:cTn>
                                        <p:tgtEl>
                                          <p:spTgt spid="3076">
                                            <p:txEl>
                                              <p:pRg st="1" end="1"/>
                                            </p:txEl>
                                          </p:spTgt>
                                        </p:tgtEl>
                                        <p:attrNameLst>
                                          <p:attrName>style.visibility</p:attrName>
                                        </p:attrNameLst>
                                      </p:cBhvr>
                                      <p:to>
                                        <p:strVal val="visible"/>
                                      </p:to>
                                    </p:set>
                                    <p:animEffect transition="in" filter="fade">
                                      <p:cBhvr>
                                        <p:cTn id="41" dur="1000"/>
                                        <p:tgtEl>
                                          <p:spTgt spid="3076">
                                            <p:txEl>
                                              <p:pRg st="1" end="1"/>
                                            </p:txEl>
                                          </p:spTgt>
                                        </p:tgtEl>
                                      </p:cBhvr>
                                    </p:animEffect>
                                    <p:anim calcmode="lin" valueType="num">
                                      <p:cBhvr>
                                        <p:cTn id="42"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43" dur="1000" fill="hold"/>
                                        <p:tgtEl>
                                          <p:spTgt spid="3076">
                                            <p:txEl>
                                              <p:pRg st="1" end="1"/>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076">
                                            <p:txEl>
                                              <p:pRg st="3" end="3"/>
                                            </p:txEl>
                                          </p:spTgt>
                                        </p:tgtEl>
                                        <p:attrNameLst>
                                          <p:attrName>style.visibility</p:attrName>
                                        </p:attrNameLst>
                                      </p:cBhvr>
                                      <p:to>
                                        <p:strVal val="visible"/>
                                      </p:to>
                                    </p:set>
                                    <p:animEffect transition="in" filter="fade">
                                      <p:cBhvr>
                                        <p:cTn id="46" dur="1000"/>
                                        <p:tgtEl>
                                          <p:spTgt spid="3076">
                                            <p:txEl>
                                              <p:pRg st="3" end="3"/>
                                            </p:txEl>
                                          </p:spTgt>
                                        </p:tgtEl>
                                      </p:cBhvr>
                                    </p:animEffect>
                                    <p:anim calcmode="lin" valueType="num">
                                      <p:cBhvr>
                                        <p:cTn id="47"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48" dur="1000" fill="hold"/>
                                        <p:tgtEl>
                                          <p:spTgt spid="3076">
                                            <p:txEl>
                                              <p:pRg st="3" end="3"/>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076">
                                            <p:txEl>
                                              <p:pRg st="5" end="5"/>
                                            </p:txEl>
                                          </p:spTgt>
                                        </p:tgtEl>
                                        <p:attrNameLst>
                                          <p:attrName>style.visibility</p:attrName>
                                        </p:attrNameLst>
                                      </p:cBhvr>
                                      <p:to>
                                        <p:strVal val="visible"/>
                                      </p:to>
                                    </p:set>
                                    <p:animEffect transition="in" filter="fade">
                                      <p:cBhvr>
                                        <p:cTn id="51" dur="1000"/>
                                        <p:tgtEl>
                                          <p:spTgt spid="3076">
                                            <p:txEl>
                                              <p:pRg st="5" end="5"/>
                                            </p:txEl>
                                          </p:spTgt>
                                        </p:tgtEl>
                                      </p:cBhvr>
                                    </p:animEffect>
                                    <p:anim calcmode="lin" valueType="num">
                                      <p:cBhvr>
                                        <p:cTn id="52" dur="1000" fill="hold"/>
                                        <p:tgtEl>
                                          <p:spTgt spid="3076">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3076">
                                            <p:txEl>
                                              <p:pRg st="5" end="5"/>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076">
                                            <p:txEl>
                                              <p:pRg st="7" end="7"/>
                                            </p:txEl>
                                          </p:spTgt>
                                        </p:tgtEl>
                                        <p:attrNameLst>
                                          <p:attrName>style.visibility</p:attrName>
                                        </p:attrNameLst>
                                      </p:cBhvr>
                                      <p:to>
                                        <p:strVal val="visible"/>
                                      </p:to>
                                    </p:set>
                                    <p:animEffect transition="in" filter="fade">
                                      <p:cBhvr>
                                        <p:cTn id="56" dur="1000"/>
                                        <p:tgtEl>
                                          <p:spTgt spid="3076">
                                            <p:txEl>
                                              <p:pRg st="7" end="7"/>
                                            </p:txEl>
                                          </p:spTgt>
                                        </p:tgtEl>
                                      </p:cBhvr>
                                    </p:animEffect>
                                    <p:anim calcmode="lin" valueType="num">
                                      <p:cBhvr>
                                        <p:cTn id="57" dur="1000" fill="hold"/>
                                        <p:tgtEl>
                                          <p:spTgt spid="3076">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076">
                                            <p:txEl>
                                              <p:pRg st="7" end="7"/>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076">
                                            <p:txEl>
                                              <p:pRg st="9" end="9"/>
                                            </p:txEl>
                                          </p:spTgt>
                                        </p:tgtEl>
                                        <p:attrNameLst>
                                          <p:attrName>style.visibility</p:attrName>
                                        </p:attrNameLst>
                                      </p:cBhvr>
                                      <p:to>
                                        <p:strVal val="visible"/>
                                      </p:to>
                                    </p:set>
                                    <p:animEffect transition="in" filter="fade">
                                      <p:cBhvr>
                                        <p:cTn id="61" dur="1000"/>
                                        <p:tgtEl>
                                          <p:spTgt spid="3076">
                                            <p:txEl>
                                              <p:pRg st="9" end="9"/>
                                            </p:txEl>
                                          </p:spTgt>
                                        </p:tgtEl>
                                      </p:cBhvr>
                                    </p:animEffect>
                                    <p:anim calcmode="lin" valueType="num">
                                      <p:cBhvr>
                                        <p:cTn id="62" dur="1000" fill="hold"/>
                                        <p:tgtEl>
                                          <p:spTgt spid="3076">
                                            <p:txEl>
                                              <p:pRg st="9" end="9"/>
                                            </p:txEl>
                                          </p:spTgt>
                                        </p:tgtEl>
                                        <p:attrNameLst>
                                          <p:attrName>ppt_x</p:attrName>
                                        </p:attrNameLst>
                                      </p:cBhvr>
                                      <p:tavLst>
                                        <p:tav tm="0">
                                          <p:val>
                                            <p:strVal val="#ppt_x"/>
                                          </p:val>
                                        </p:tav>
                                        <p:tav tm="100000">
                                          <p:val>
                                            <p:strVal val="#ppt_x"/>
                                          </p:val>
                                        </p:tav>
                                      </p:tavLst>
                                    </p:anim>
                                    <p:anim calcmode="lin" valueType="num">
                                      <p:cBhvr>
                                        <p:cTn id="63" dur="1000" fill="hold"/>
                                        <p:tgtEl>
                                          <p:spTgt spid="3076">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theme/theme1.xml><?xml version="1.0" encoding="utf-8"?>
<a:theme xmlns:a="http://schemas.openxmlformats.org/drawingml/2006/main" name="Office Theme">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0.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2414</TotalTime>
  <Words>1519</Words>
  <Application>Microsoft Office PowerPoint</Application>
  <PresentationFormat>On-screen Show (4:3)</PresentationFormat>
  <Paragraphs>276</Paragraphs>
  <Slides>24</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Comic Sans MS</vt:lpstr>
      <vt:lpstr>Office Theme</vt:lpstr>
      <vt:lpstr>Dyslexia/Dyspraxia/ADHD</vt:lpstr>
      <vt:lpstr>Dyslexia/Dyspraxia/ADHD</vt:lpstr>
      <vt:lpstr>Aims</vt:lpstr>
      <vt:lpstr>PowerPoint Presentation</vt:lpstr>
      <vt:lpstr>Dyslexia</vt:lpstr>
      <vt:lpstr>Dyspraxia</vt:lpstr>
      <vt:lpstr>ADHD (Attention Deficit Hyperactive Disorder)</vt:lpstr>
      <vt:lpstr>Common factors</vt:lpstr>
      <vt:lpstr>What skills do these  people have?</vt:lpstr>
      <vt:lpstr>30 seconds to remember</vt:lpstr>
      <vt:lpstr>Discrepancies</vt:lpstr>
      <vt:lpstr>PowerPoint Presentation</vt:lpstr>
      <vt:lpstr>How do we learn?</vt:lpstr>
      <vt:lpstr>PowerPoint Presentation</vt:lpstr>
      <vt:lpstr>People with learning differences find learning difficult because of………</vt:lpstr>
      <vt:lpstr>Visual processing difficulties lead to…….</vt:lpstr>
      <vt:lpstr>Auditory processing difficulties  may lead to ….</vt:lpstr>
      <vt:lpstr>Problems with sequencing may lead to difficulties with…..</vt:lpstr>
      <vt:lpstr>Complicated and unclear</vt:lpstr>
      <vt:lpstr>The effects of learning  difficulties vary in………….</vt:lpstr>
      <vt:lpstr> But the good news is these  learners have many strengths…    </vt:lpstr>
      <vt:lpstr>And last BUT not least!</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Joanna Watson</cp:lastModifiedBy>
  <cp:revision>23</cp:revision>
  <dcterms:created xsi:type="dcterms:W3CDTF">2014-08-06T11:33:11Z</dcterms:created>
  <dcterms:modified xsi:type="dcterms:W3CDTF">2017-05-24T19:57:02Z</dcterms:modified>
</cp:coreProperties>
</file>